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  <p:sldMasterId id="2147483684" r:id="rId2"/>
    <p:sldMasterId id="2147483696" r:id="rId3"/>
  </p:sldMasterIdLst>
  <p:notesMasterIdLst>
    <p:notesMasterId r:id="rId50"/>
  </p:notesMasterIdLst>
  <p:handoutMasterIdLst>
    <p:handoutMasterId r:id="rId51"/>
  </p:handoutMasterIdLst>
  <p:sldIdLst>
    <p:sldId id="302" r:id="rId4"/>
    <p:sldId id="402" r:id="rId5"/>
    <p:sldId id="276" r:id="rId6"/>
    <p:sldId id="279" r:id="rId7"/>
    <p:sldId id="280" r:id="rId8"/>
    <p:sldId id="282" r:id="rId9"/>
    <p:sldId id="268" r:id="rId10"/>
    <p:sldId id="407" r:id="rId11"/>
    <p:sldId id="355" r:id="rId12"/>
    <p:sldId id="356" r:id="rId13"/>
    <p:sldId id="372" r:id="rId14"/>
    <p:sldId id="408" r:id="rId15"/>
    <p:sldId id="361" r:id="rId16"/>
    <p:sldId id="266" r:id="rId17"/>
    <p:sldId id="403" r:id="rId18"/>
    <p:sldId id="404" r:id="rId19"/>
    <p:sldId id="341" r:id="rId20"/>
    <p:sldId id="391" r:id="rId21"/>
    <p:sldId id="393" r:id="rId22"/>
    <p:sldId id="392" r:id="rId23"/>
    <p:sldId id="366" r:id="rId24"/>
    <p:sldId id="325" r:id="rId25"/>
    <p:sldId id="342" r:id="rId26"/>
    <p:sldId id="328" r:id="rId27"/>
    <p:sldId id="343" r:id="rId28"/>
    <p:sldId id="305" r:id="rId29"/>
    <p:sldId id="367" r:id="rId30"/>
    <p:sldId id="411" r:id="rId31"/>
    <p:sldId id="351" r:id="rId32"/>
    <p:sldId id="352" r:id="rId33"/>
    <p:sldId id="353" r:id="rId34"/>
    <p:sldId id="384" r:id="rId35"/>
    <p:sldId id="348" r:id="rId36"/>
    <p:sldId id="398" r:id="rId37"/>
    <p:sldId id="397" r:id="rId38"/>
    <p:sldId id="375" r:id="rId39"/>
    <p:sldId id="385" r:id="rId40"/>
    <p:sldId id="376" r:id="rId41"/>
    <p:sldId id="377" r:id="rId42"/>
    <p:sldId id="369" r:id="rId43"/>
    <p:sldId id="378" r:id="rId44"/>
    <p:sldId id="374" r:id="rId45"/>
    <p:sldId id="405" r:id="rId46"/>
    <p:sldId id="389" r:id="rId47"/>
    <p:sldId id="390" r:id="rId48"/>
    <p:sldId id="311" r:id="rId49"/>
  </p:sldIdLst>
  <p:sldSz cx="9144000" cy="6477000"/>
  <p:notesSz cx="6888163" cy="9623425"/>
  <p:embeddedFontLst>
    <p:embeddedFont>
      <p:font typeface="Comic Sans MS" panose="030F0702030302020204" pitchFamily="66" charset="0"/>
      <p:regular r:id="rId52"/>
      <p:bold r:id="rId53"/>
    </p:embeddedFont>
    <p:embeddedFont>
      <p:font typeface="Tahoma" panose="020B0604030504040204" pitchFamily="34" charset="0"/>
      <p:regular r:id="rId54"/>
      <p:bold r:id="rId55"/>
    </p:embeddedFont>
    <p:embeddedFont>
      <p:font typeface="Arial Black" panose="020B0A04020102020204" pitchFamily="34" charset="0"/>
      <p:bold r:id="rId56"/>
    </p:embeddedFont>
    <p:embeddedFont>
      <p:font typeface="Curlz MT" panose="04040404050702020202" pitchFamily="82" charset="0"/>
      <p:regular r:id="rId57"/>
    </p:embeddedFont>
    <p:embeddedFont>
      <p:font typeface="Monotype Sorts" panose="020B0604020202020204" charset="0"/>
      <p:regular r:id="rId58"/>
    </p:embeddedFont>
  </p:embeddedFontLst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99FF99"/>
    <a:srgbClr val="CC99FF"/>
    <a:srgbClr val="FF9966"/>
    <a:srgbClr val="99CCFF"/>
    <a:srgbClr val="CCFF99"/>
    <a:srgbClr val="FFCC99"/>
    <a:srgbClr val="CCFFCC"/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-120" y="-90"/>
      </p:cViewPr>
      <p:guideLst>
        <p:guide orient="horz" pos="204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notesViewPr>
    <p:cSldViewPr snapToGrid="0">
      <p:cViewPr>
        <p:scale>
          <a:sx n="50" d="100"/>
          <a:sy n="50" d="100"/>
        </p:scale>
        <p:origin x="-1944" y="-312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5.fntdata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kumimoji="0" sz="1200" smtClean="0"/>
            </a:lvl1pPr>
          </a:lstStyle>
          <a:p>
            <a:pPr>
              <a:defRPr/>
            </a:pPr>
            <a:fld id="{C7C2AED6-ED43-4F12-AE38-3D0C9052E8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97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22313"/>
            <a:ext cx="509428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0"/>
            <a:r>
              <a:rPr lang="de-DE" noProof="0" smtClean="0"/>
              <a:t>Zweite Ebene</a:t>
            </a:r>
          </a:p>
          <a:p>
            <a:pPr lvl="0"/>
            <a:r>
              <a:rPr lang="de-DE" noProof="0" smtClean="0"/>
              <a:t>Dritte Ebene</a:t>
            </a:r>
          </a:p>
          <a:p>
            <a:pPr lvl="0"/>
            <a:r>
              <a:rPr lang="de-DE" noProof="0" smtClean="0"/>
              <a:t>Vierte Ebene</a:t>
            </a:r>
          </a:p>
          <a:p>
            <a:pPr lvl="0"/>
            <a:r>
              <a:rPr lang="de-DE" noProof="0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kumimoji="0" sz="1200" smtClean="0"/>
            </a:lvl1pPr>
          </a:lstStyle>
          <a:p>
            <a:pPr>
              <a:defRPr/>
            </a:pPr>
            <a:fld id="{20AEDC12-9D6F-46A8-8069-D4D87C65F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564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83205A-08A6-4875-A54B-83D85B48303C}" type="slidenum">
              <a:rPr kumimoji="0" lang="de-DE" altLang="de-DE" sz="1200"/>
              <a:pPr/>
              <a:t>1</a:t>
            </a:fld>
            <a:endParaRPr kumimoji="0" lang="de-DE" altLang="de-DE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78643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A77858-BD7C-4E8C-81C1-71843EDCFC1F}" type="slidenum">
              <a:rPr kumimoji="0" lang="de-DE" altLang="de-DE" sz="1200">
                <a:solidFill>
                  <a:prstClr val="black"/>
                </a:solidFill>
              </a:rPr>
              <a:pPr/>
              <a:t>15</a:t>
            </a:fld>
            <a:endParaRPr kumimoji="0" lang="de-DE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63654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BB3096-176F-4F53-8801-5A33C397AA12}" type="slidenum">
              <a:rPr kumimoji="0" lang="de-DE" altLang="de-DE" sz="1200"/>
              <a:pPr/>
              <a:t>21</a:t>
            </a:fld>
            <a:endParaRPr kumimoji="0" lang="de-DE" altLang="de-D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7720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7EC599-F7B2-4673-A43D-01B04A0AA5A5}" type="slidenum">
              <a:rPr kumimoji="0" lang="de-DE" altLang="de-DE" sz="1200"/>
              <a:pPr/>
              <a:t>22</a:t>
            </a:fld>
            <a:endParaRPr kumimoji="0" lang="de-DE" altLang="de-DE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0225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037AB7-D3A6-4902-8984-C0FEA78C0DA3}" type="slidenum">
              <a:rPr kumimoji="0" lang="de-DE" altLang="de-DE" sz="1200"/>
              <a:pPr/>
              <a:t>24</a:t>
            </a:fld>
            <a:endParaRPr kumimoji="0" lang="de-DE" altLang="de-DE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570174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999B2F-358D-450F-8906-DAE2B4C6B904}" type="slidenum">
              <a:rPr kumimoji="0" lang="de-DE" altLang="de-DE" sz="1200"/>
              <a:pPr/>
              <a:t>26</a:t>
            </a:fld>
            <a:endParaRPr kumimoji="0"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610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0256B2-6D51-4DBE-A64F-84F280DD49BC}" type="slidenum">
              <a:rPr kumimoji="0" lang="de-DE" altLang="de-DE" sz="1200"/>
              <a:pPr/>
              <a:t>27</a:t>
            </a:fld>
            <a:endParaRPr kumimoji="0" lang="de-DE" altLang="de-DE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6189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C08C60-AEFC-4967-A3B4-244ACE4E9F27}" type="slidenum">
              <a:rPr kumimoji="0" lang="de-DE" altLang="de-DE" sz="1200"/>
              <a:pPr/>
              <a:t>28</a:t>
            </a:fld>
            <a:endParaRPr kumimoji="0" lang="de-DE" alt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6758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EBFB29-8B28-4D0D-9EDA-324BC9396CE0}" type="slidenum">
              <a:rPr kumimoji="0" lang="de-DE" altLang="de-DE" sz="1200"/>
              <a:pPr/>
              <a:t>40</a:t>
            </a:fld>
            <a:endParaRPr kumimoji="0" lang="de-DE" alt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568943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244BE0-D54E-4D52-8522-AD958FF808B5}" type="slidenum">
              <a:rPr kumimoji="0" lang="de-DE" altLang="de-DE" sz="1200"/>
              <a:pPr/>
              <a:t>46</a:t>
            </a:fld>
            <a:endParaRPr kumimoji="0" lang="de-DE" altLang="de-DE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6844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A82324-A323-4DB7-94E8-2A0DA488FA6B}" type="slidenum">
              <a:rPr kumimoji="0" lang="de-DE" altLang="de-DE" sz="1200" smtClean="0">
                <a:solidFill>
                  <a:prstClr val="black"/>
                </a:solidFill>
              </a:rPr>
              <a:pPr/>
              <a:t>2</a:t>
            </a:fld>
            <a:endParaRPr kumimoji="0" lang="de-DE" altLang="de-DE" sz="1200" smtClean="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64046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5F5063-E0DF-43BA-8F05-3EAACBDC85C4}" type="slidenum">
              <a:rPr kumimoji="0" lang="de-DE" altLang="de-DE" sz="1200"/>
              <a:pPr/>
              <a:t>3</a:t>
            </a:fld>
            <a:endParaRPr kumimoji="0" lang="de-DE" altLang="de-DE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2165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1FDF73-7C28-45B8-AA3D-5286AB669CAD}" type="slidenum">
              <a:rPr kumimoji="0" lang="de-DE" altLang="de-DE" sz="1200"/>
              <a:pPr/>
              <a:t>4</a:t>
            </a:fld>
            <a:endParaRPr kumimoji="0" lang="de-DE" altLang="de-DE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9184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3967BD-3361-44C7-BDA9-F8C41CBC4FAE}" type="slidenum">
              <a:rPr kumimoji="0" lang="de-DE" altLang="de-DE" sz="1200"/>
              <a:pPr/>
              <a:t>5</a:t>
            </a:fld>
            <a:endParaRPr kumimoji="0" lang="de-DE" altLang="de-DE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0950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E066DC-4AF4-44BA-96F2-3A287E176185}" type="slidenum">
              <a:rPr kumimoji="0" lang="de-DE" altLang="de-DE" sz="1200"/>
              <a:pPr/>
              <a:t>6</a:t>
            </a:fld>
            <a:endParaRPr kumimoji="0" lang="de-DE" altLang="de-DE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957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150CA8-5AE2-417B-8AA7-44826E9BBC46}" type="slidenum">
              <a:rPr kumimoji="0" lang="de-DE" altLang="de-DE" sz="1200"/>
              <a:pPr/>
              <a:t>7</a:t>
            </a:fld>
            <a:endParaRPr kumimoji="0" lang="de-DE" altLang="de-DE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9997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EDC12-9D6F-46A8-8069-D4D87C65F26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4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B81E63-2DDC-4B1D-88DE-23D430749E14}" type="slidenum">
              <a:rPr kumimoji="0" lang="de-DE" altLang="de-DE" sz="1200"/>
              <a:pPr/>
              <a:t>14</a:t>
            </a:fld>
            <a:endParaRPr kumimoji="0" lang="de-DE" altLang="de-DE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6078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8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45"/>
          <p:cNvSpPr txBox="1">
            <a:spLocks noChangeArrowheads="1"/>
          </p:cNvSpPr>
          <p:nvPr userDrawn="1"/>
        </p:nvSpPr>
        <p:spPr bwMode="auto">
          <a:xfrm>
            <a:off x="1066800" y="1752600"/>
            <a:ext cx="7239000" cy="337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Stufe 11</a:t>
            </a:r>
          </a:p>
          <a:p>
            <a:pPr>
              <a:defRPr/>
            </a:pPr>
            <a:r>
              <a:rPr lang="de-DE"/>
              <a:t>          Deutsch, Fremdsprachen, </a:t>
            </a:r>
          </a:p>
          <a:p>
            <a:pPr>
              <a:defRPr/>
            </a:pPr>
            <a:r>
              <a:rPr lang="de-DE"/>
              <a:t>          1 Gesellschaftswissenschaft</a:t>
            </a:r>
          </a:p>
          <a:p>
            <a:pPr>
              <a:defRPr/>
            </a:pPr>
            <a:r>
              <a:rPr lang="de-DE"/>
              <a:t>          Mathematik, 1 Naturwissenschaft</a:t>
            </a:r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Qualifikationsphase</a:t>
            </a:r>
          </a:p>
          <a:p>
            <a:pPr>
              <a:defRPr/>
            </a:pPr>
            <a:r>
              <a:rPr lang="de-DE"/>
              <a:t>Alle vier Abiturfächer bis einschließlich 13/2;</a:t>
            </a:r>
          </a:p>
          <a:p>
            <a:pPr>
              <a:defRPr/>
            </a:pPr>
            <a:r>
              <a:rPr lang="de-DE"/>
              <a:t>Falls nicht unter den Abiturfächern: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1046"/>
          <p:cNvSpPr>
            <a:spLocks noChangeArrowheads="1"/>
          </p:cNvSpPr>
          <p:nvPr userDrawn="1"/>
        </p:nvSpPr>
        <p:spPr bwMode="auto">
          <a:xfrm>
            <a:off x="914400" y="1524000"/>
            <a:ext cx="7696200" cy="3581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04038" y="5883275"/>
            <a:ext cx="1855787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Folie </a:t>
            </a:r>
            <a:fld id="{A9B9D2E4-82F5-41AD-940E-ED0F05B20972}" type="slidenum">
              <a:rPr lang="en-US"/>
              <a:pPr>
                <a:defRPr/>
              </a:pPr>
              <a:t>‹Nr.›</a:t>
            </a:fld>
            <a:endParaRPr lang="en-US" sz="1400"/>
          </a:p>
        </p:txBody>
      </p:sp>
      <p:sp>
        <p:nvSpPr>
          <p:cNvPr id="7" name="Rectangle 104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79500" y="6172200"/>
            <a:ext cx="2895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smtClean="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gültig ab 1.8.1999 für die Schüler der Jgst. 11 (Abiturjahrgang 2002 oder später)</a:t>
            </a:r>
          </a:p>
        </p:txBody>
      </p:sp>
      <p:sp>
        <p:nvSpPr>
          <p:cNvPr id="8" name="Rectangle 104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276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10754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250825"/>
            <a:ext cx="2044700" cy="4016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50825"/>
            <a:ext cx="5981700" cy="4016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59974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8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45"/>
          <p:cNvSpPr txBox="1">
            <a:spLocks noChangeArrowheads="1"/>
          </p:cNvSpPr>
          <p:nvPr userDrawn="1"/>
        </p:nvSpPr>
        <p:spPr bwMode="auto">
          <a:xfrm>
            <a:off x="1066800" y="1752600"/>
            <a:ext cx="7239000" cy="337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Stufe 11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Deutsch, Fremdsprachen,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1 Gesellschaftswissenschaft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Mathematik, 1 Naturwissenschaft</a:t>
            </a:r>
          </a:p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Qualifikationsphase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Alle vier Abiturfächer bis einschließlich 13/2;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Falls nicht unter den Abiturfächern:</a:t>
            </a:r>
          </a:p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046"/>
          <p:cNvSpPr>
            <a:spLocks noChangeArrowheads="1"/>
          </p:cNvSpPr>
          <p:nvPr userDrawn="1"/>
        </p:nvSpPr>
        <p:spPr bwMode="auto">
          <a:xfrm>
            <a:off x="914400" y="1524000"/>
            <a:ext cx="7696200" cy="3581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04038" y="5883275"/>
            <a:ext cx="1855787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Folie </a:t>
            </a:r>
            <a:fld id="{86D649FB-C6F7-4A2A-BE62-9C875FE976C9}" type="slidenum">
              <a:rPr lang="en-US">
                <a:solidFill>
                  <a:srgbClr val="5E574E"/>
                </a:solidFill>
              </a:rPr>
              <a:pPr>
                <a:defRPr/>
              </a:pPr>
              <a:t>‹Nr.›</a:t>
            </a:fld>
            <a:endParaRPr lang="en-US" sz="1400">
              <a:solidFill>
                <a:srgbClr val="5E574E"/>
              </a:solidFill>
            </a:endParaRPr>
          </a:p>
        </p:txBody>
      </p:sp>
      <p:sp>
        <p:nvSpPr>
          <p:cNvPr id="7" name="Rectangle 104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79500" y="6172200"/>
            <a:ext cx="2895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gültig ab 1.8.1999 für die Schüler der Jgst. 11 (Abiturjahrgang 2002 oder später)</a:t>
            </a:r>
          </a:p>
        </p:txBody>
      </p:sp>
      <p:sp>
        <p:nvSpPr>
          <p:cNvPr id="8" name="Rectangle 1044"/>
          <p:cNvSpPr>
            <a:spLocks noGrp="1" noChangeArrowheads="1"/>
          </p:cNvSpPr>
          <p:nvPr>
            <p:ph type="dt" sz="half" idx="12"/>
          </p:nvPr>
        </p:nvSpPr>
        <p:spPr>
          <a:xfrm>
            <a:off x="1079500" y="5937250"/>
            <a:ext cx="6172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4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162425"/>
            <a:ext cx="7772400" cy="12858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44788"/>
            <a:ext cx="7772400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1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49388"/>
            <a:ext cx="4040188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54225"/>
            <a:ext cx="4040188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49388"/>
            <a:ext cx="4041775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54225"/>
            <a:ext cx="4041775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8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27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94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30083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57175"/>
            <a:ext cx="5111750" cy="552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355725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27171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33900"/>
            <a:ext cx="5486400" cy="534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068888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7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20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250825"/>
            <a:ext cx="2044700" cy="4016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50825"/>
            <a:ext cx="5981700" cy="4016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26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8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45"/>
          <p:cNvSpPr txBox="1">
            <a:spLocks noChangeArrowheads="1"/>
          </p:cNvSpPr>
          <p:nvPr userDrawn="1"/>
        </p:nvSpPr>
        <p:spPr bwMode="auto">
          <a:xfrm>
            <a:off x="1066800" y="1752600"/>
            <a:ext cx="7239000" cy="337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Stufe 11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Deutsch, Fremdsprachen,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1 Gesellschaftswissenschaft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Mathematik, 1 Naturwissenschaft</a:t>
            </a:r>
          </a:p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Qualifikationsphase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Alle vier Abiturfächer bis einschließlich 13/2;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Falls nicht unter den Abiturfächern:</a:t>
            </a:r>
          </a:p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046"/>
          <p:cNvSpPr>
            <a:spLocks noChangeArrowheads="1"/>
          </p:cNvSpPr>
          <p:nvPr userDrawn="1"/>
        </p:nvSpPr>
        <p:spPr bwMode="auto">
          <a:xfrm>
            <a:off x="914400" y="1524000"/>
            <a:ext cx="7696200" cy="3581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04038" y="5883275"/>
            <a:ext cx="1855787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Folie </a:t>
            </a:r>
            <a:fld id="{86D649FB-C6F7-4A2A-BE62-9C875FE976C9}" type="slidenum">
              <a:rPr lang="en-US">
                <a:solidFill>
                  <a:srgbClr val="5E574E"/>
                </a:solidFill>
              </a:rPr>
              <a:pPr>
                <a:defRPr/>
              </a:pPr>
              <a:t>‹Nr.›</a:t>
            </a:fld>
            <a:endParaRPr lang="en-US" sz="1400">
              <a:solidFill>
                <a:srgbClr val="5E574E"/>
              </a:solidFill>
            </a:endParaRPr>
          </a:p>
        </p:txBody>
      </p:sp>
      <p:sp>
        <p:nvSpPr>
          <p:cNvPr id="7" name="Rectangle 104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79500" y="6172200"/>
            <a:ext cx="2895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gültig ab 1.8.1999 für die Schüler der Jgst. 11 (Abiturjahrgang 2002 oder später)</a:t>
            </a:r>
          </a:p>
        </p:txBody>
      </p:sp>
      <p:sp>
        <p:nvSpPr>
          <p:cNvPr id="8" name="Rectangle 1044"/>
          <p:cNvSpPr>
            <a:spLocks noGrp="1" noChangeArrowheads="1"/>
          </p:cNvSpPr>
          <p:nvPr>
            <p:ph type="dt" sz="half" idx="12"/>
          </p:nvPr>
        </p:nvSpPr>
        <p:spPr>
          <a:xfrm>
            <a:off x="1079500" y="5937250"/>
            <a:ext cx="6172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1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33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162425"/>
            <a:ext cx="7772400" cy="12858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44788"/>
            <a:ext cx="7772400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36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35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49388"/>
            <a:ext cx="4040188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54225"/>
            <a:ext cx="4040188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49388"/>
            <a:ext cx="4041775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54225"/>
            <a:ext cx="4041775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2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17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7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162425"/>
            <a:ext cx="7772400" cy="12858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44788"/>
            <a:ext cx="7772400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921300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30083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57175"/>
            <a:ext cx="5111750" cy="552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355725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11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33900"/>
            <a:ext cx="5486400" cy="534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068888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15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99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250825"/>
            <a:ext cx="2044700" cy="4016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50825"/>
            <a:ext cx="5981700" cy="4016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83413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49388"/>
            <a:ext cx="4040188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54225"/>
            <a:ext cx="4040188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49388"/>
            <a:ext cx="4041775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54225"/>
            <a:ext cx="4041775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75175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4283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83447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30083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57175"/>
            <a:ext cx="5111750" cy="552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355725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938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33900"/>
            <a:ext cx="5486400" cy="534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068888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78631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0825"/>
            <a:ext cx="75517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Information über die APO-GOSt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178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Start über Titelleiste –Bildschirmpräsentation –</a:t>
            </a:r>
          </a:p>
          <a:p>
            <a:pPr lvl="0"/>
            <a:r>
              <a:rPr lang="en-US" altLang="de-DE" smtClean="0"/>
              <a:t>Bildschirmpräsentation vorführen –</a:t>
            </a:r>
          </a:p>
          <a:p>
            <a:pPr lvl="0"/>
            <a:r>
              <a:rPr lang="en-US" altLang="de-DE" smtClean="0"/>
              <a:t>Steuerung Ablauf über Taste ENTER</a:t>
            </a:r>
          </a:p>
          <a:p>
            <a:pPr lvl="4"/>
            <a:endParaRPr lang="en-US" altLang="de-DE" smtClean="0"/>
          </a:p>
        </p:txBody>
      </p:sp>
      <p:pic>
        <p:nvPicPr>
          <p:cNvPr id="7172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185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4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0825"/>
            <a:ext cx="75517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Kursraster in JgSt 12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178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Start über Titelleiste –Bildschirmpräsentation –</a:t>
            </a:r>
          </a:p>
          <a:p>
            <a:pPr lvl="0"/>
            <a:r>
              <a:rPr lang="en-US" altLang="de-DE" smtClean="0"/>
              <a:t>Bildschirmpräsentation vorführen –</a:t>
            </a:r>
          </a:p>
          <a:p>
            <a:pPr lvl="0"/>
            <a:r>
              <a:rPr lang="en-US" altLang="de-DE" smtClean="0"/>
              <a:t>Steuerung Ablauf über Taste ENTER</a:t>
            </a:r>
          </a:p>
          <a:p>
            <a:pPr lvl="4"/>
            <a:endParaRPr lang="en-US" altLang="de-DE" smtClean="0"/>
          </a:p>
        </p:txBody>
      </p:sp>
      <p:pic>
        <p:nvPicPr>
          <p:cNvPr id="1028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185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7400" y="5937250"/>
            <a:ext cx="79883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4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0825"/>
            <a:ext cx="75517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Kursraster in JgSt 12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178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Start über Titelleiste –Bildschirmpräsentation –</a:t>
            </a:r>
          </a:p>
          <a:p>
            <a:pPr lvl="0"/>
            <a:r>
              <a:rPr lang="en-US" altLang="de-DE" smtClean="0"/>
              <a:t>Bildschirmpräsentation vorführen –</a:t>
            </a:r>
          </a:p>
          <a:p>
            <a:pPr lvl="0"/>
            <a:r>
              <a:rPr lang="en-US" altLang="de-DE" smtClean="0"/>
              <a:t>Steuerung Ablauf über Taste ENTER</a:t>
            </a:r>
          </a:p>
          <a:p>
            <a:pPr lvl="4"/>
            <a:endParaRPr lang="en-US" altLang="de-DE" smtClean="0"/>
          </a:p>
        </p:txBody>
      </p:sp>
      <p:pic>
        <p:nvPicPr>
          <p:cNvPr id="1028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185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7400" y="5937250"/>
            <a:ext cx="79883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4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Microsoft_Excel_97-2003_Worksheet3.xls"/><Relationship Id="rId7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. 9</a:t>
            </a:r>
            <a:endParaRPr lang="en-US" altLang="de-DE" sz="1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2726" name="WordArt 22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7086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/>
              </a:rPr>
              <a:t>APO-GOSt</a:t>
            </a:r>
          </a:p>
        </p:txBody>
      </p:sp>
      <p:sp>
        <p:nvSpPr>
          <p:cNvPr id="72757" name="WordArt 53"/>
          <p:cNvSpPr>
            <a:spLocks noChangeArrowheads="1" noChangeShapeType="1" noTextEdit="1"/>
          </p:cNvSpPr>
          <p:nvPr/>
        </p:nvSpPr>
        <p:spPr bwMode="auto">
          <a:xfrm>
            <a:off x="3722688" y="1979613"/>
            <a:ext cx="24193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/>
              </a:rPr>
              <a:t>(G8  Fassung B)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2771197"/>
            <a:ext cx="3890819" cy="291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6" grpId="0" animBg="1"/>
      <p:bldP spid="727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Vertiefungsfächer 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963613" y="1431204"/>
            <a:ext cx="80152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Sie werden auf die Wochenstundenzahl an-gerechnet, sind aber </a:t>
            </a:r>
            <a:r>
              <a:rPr lang="de-DE" altLang="de-DE" sz="2800" b="1" dirty="0">
                <a:solidFill>
                  <a:schemeClr val="accent2"/>
                </a:solidFill>
              </a:rPr>
              <a:t>nicht versetzungswirksam</a:t>
            </a:r>
            <a:r>
              <a:rPr lang="de-DE" altLang="de-DE" sz="2800" b="1" dirty="0"/>
              <a:t>.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963613" y="2628000"/>
            <a:ext cx="73768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 smtClean="0"/>
              <a:t>Schülerinnen können ein Vertiefungsfach wählen.</a:t>
            </a:r>
            <a:endParaRPr lang="de-DE" altLang="de-DE" b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64800" y="3780000"/>
            <a:ext cx="80660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 smtClean="0"/>
              <a:t>Schülerinnen müssen ein Vertiefungsfach wählen, wenn sie Stundenvorgaben erfüllen müssen.</a:t>
            </a:r>
            <a:endParaRPr lang="de-DE" alt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 dirty="0" smtClean="0"/>
              <a:t>Wochenstunden EF und Q1, Q2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939800" y="1298575"/>
            <a:ext cx="7734300" cy="2079625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3200" b="1" dirty="0"/>
              <a:t>In der Einführungsphase und in beiden Jahren der Qualifikationsphase beträgt die </a:t>
            </a:r>
            <a:r>
              <a:rPr lang="de-DE" altLang="de-DE" sz="3200" b="1" dirty="0" smtClean="0"/>
              <a:t>Schülerwochenstundenzahl im Allgemeinen </a:t>
            </a:r>
            <a:r>
              <a:rPr lang="de-DE" altLang="de-DE" sz="3200" b="1" dirty="0">
                <a:solidFill>
                  <a:schemeClr val="accent2"/>
                </a:solidFill>
              </a:rPr>
              <a:t>34 Wochenstunden</a:t>
            </a:r>
            <a:r>
              <a:rPr lang="de-DE" altLang="de-DE" sz="3200" b="1" dirty="0"/>
              <a:t>.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938213" y="3670300"/>
            <a:ext cx="7734300" cy="1592263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3200" b="1"/>
              <a:t>In der gymnasialen Oberstufe muss ein Wochenstundenrahmen von insgesamt </a:t>
            </a:r>
            <a:r>
              <a:rPr lang="de-DE" altLang="de-DE" sz="3200" b="1">
                <a:solidFill>
                  <a:schemeClr val="accent2"/>
                </a:solidFill>
              </a:rPr>
              <a:t>102 Stunden Unterricht</a:t>
            </a:r>
            <a:r>
              <a:rPr lang="de-DE" altLang="de-DE" sz="3200" b="1"/>
              <a:t> erfüllt sein.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animBg="1" autoUpdateAnimBg="0"/>
      <p:bldP spid="2457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395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396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50825"/>
            <a:ext cx="7958138" cy="660400"/>
          </a:xfrm>
        </p:spPr>
        <p:txBody>
          <a:bodyPr anchor="ctr"/>
          <a:lstStyle/>
          <a:p>
            <a:pPr eaLnBrk="1" hangingPunct="1"/>
            <a:r>
              <a:rPr lang="de-DE" altLang="de-DE" sz="2800" dirty="0" smtClean="0"/>
              <a:t>Wahlüberlegungen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15637" y="2256477"/>
            <a:ext cx="2235200" cy="2235200"/>
            <a:chOff x="452582" y="1371735"/>
            <a:chExt cx="2235200" cy="2235200"/>
          </a:xfrm>
        </p:grpSpPr>
        <p:sp>
          <p:nvSpPr>
            <p:cNvPr id="3" name="Ellipse 2"/>
            <p:cNvSpPr/>
            <p:nvPr/>
          </p:nvSpPr>
          <p:spPr bwMode="auto">
            <a:xfrm>
              <a:off x="452582" y="1371735"/>
              <a:ext cx="2235200" cy="2235200"/>
            </a:xfrm>
            <a:prstGeom prst="ellipse">
              <a:avLst/>
            </a:prstGeom>
            <a:solidFill>
              <a:srgbClr val="99FF99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759691" y="2142560"/>
              <a:ext cx="1620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11 Fächer</a:t>
              </a:r>
            </a:p>
            <a:p>
              <a:r>
                <a:rPr lang="de-DE" b="1" dirty="0" smtClean="0"/>
                <a:t>(33 </a:t>
              </a:r>
              <a:r>
                <a:rPr lang="de-DE" b="1" dirty="0" err="1" smtClean="0"/>
                <a:t>WStd</a:t>
              </a:r>
              <a:r>
                <a:rPr lang="de-DE" b="1" dirty="0" smtClean="0"/>
                <a:t>.)</a:t>
              </a:r>
              <a:endParaRPr lang="de-DE" b="1" dirty="0"/>
            </a:p>
          </p:txBody>
        </p:sp>
      </p:grpSp>
      <p:cxnSp>
        <p:nvCxnSpPr>
          <p:cNvPr id="7" name="Gerade Verbindung mit Pfeil 6"/>
          <p:cNvCxnSpPr>
            <a:endCxn id="11" idx="1"/>
          </p:cNvCxnSpPr>
          <p:nvPr/>
        </p:nvCxnSpPr>
        <p:spPr bwMode="auto">
          <a:xfrm flipV="1">
            <a:off x="2233236" y="1934078"/>
            <a:ext cx="1006764" cy="507914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" name="Gruppieren 7"/>
          <p:cNvGrpSpPr/>
          <p:nvPr/>
        </p:nvGrpSpPr>
        <p:grpSpPr>
          <a:xfrm>
            <a:off x="3240000" y="1440000"/>
            <a:ext cx="2264064" cy="988155"/>
            <a:chOff x="4987635" y="1154405"/>
            <a:chExt cx="2264064" cy="988155"/>
          </a:xfrm>
        </p:grpSpPr>
        <p:sp>
          <p:nvSpPr>
            <p:cNvPr id="11" name="Rechteck 10"/>
            <p:cNvSpPr/>
            <p:nvPr/>
          </p:nvSpPr>
          <p:spPr bwMode="auto">
            <a:xfrm>
              <a:off x="4987635" y="1154405"/>
              <a:ext cx="2264064" cy="988155"/>
            </a:xfrm>
            <a:prstGeom prst="rect">
              <a:avLst/>
            </a:prstGeom>
            <a:solidFill>
              <a:srgbClr val="CC99FF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394612" y="1279234"/>
              <a:ext cx="17266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 Spanisch</a:t>
              </a:r>
            </a:p>
            <a:p>
              <a:r>
                <a:rPr lang="de-DE" b="1" dirty="0" smtClean="0"/>
                <a:t>(34 </a:t>
              </a:r>
              <a:r>
                <a:rPr lang="de-DE" b="1" dirty="0" err="1" smtClean="0"/>
                <a:t>WStd</a:t>
              </a:r>
              <a:r>
                <a:rPr lang="de-DE" b="1" dirty="0" smtClean="0"/>
                <a:t>.)</a:t>
              </a:r>
              <a:endParaRPr lang="de-DE" b="1" dirty="0"/>
            </a:p>
          </p:txBody>
        </p:sp>
      </p:grpSp>
      <p:cxnSp>
        <p:nvCxnSpPr>
          <p:cNvPr id="15" name="Gerade Verbindung mit Pfeil 14"/>
          <p:cNvCxnSpPr>
            <a:endCxn id="19" idx="1"/>
          </p:cNvCxnSpPr>
          <p:nvPr/>
        </p:nvCxnSpPr>
        <p:spPr bwMode="auto">
          <a:xfrm>
            <a:off x="2715490" y="3392344"/>
            <a:ext cx="561454" cy="2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6" name="Gruppieren 5"/>
          <p:cNvGrpSpPr/>
          <p:nvPr/>
        </p:nvGrpSpPr>
        <p:grpSpPr>
          <a:xfrm>
            <a:off x="3240000" y="2880000"/>
            <a:ext cx="2264064" cy="988155"/>
            <a:chOff x="4996873" y="2240165"/>
            <a:chExt cx="2264064" cy="988155"/>
          </a:xfrm>
        </p:grpSpPr>
        <p:sp>
          <p:nvSpPr>
            <p:cNvPr id="37" name="Rechteck 36"/>
            <p:cNvSpPr/>
            <p:nvPr/>
          </p:nvSpPr>
          <p:spPr bwMode="auto">
            <a:xfrm>
              <a:off x="4996873" y="2240165"/>
              <a:ext cx="2264064" cy="988155"/>
            </a:xfrm>
            <a:prstGeom prst="rect">
              <a:avLst/>
            </a:prstGeom>
            <a:solidFill>
              <a:srgbClr val="99CCFF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033817" y="2337012"/>
              <a:ext cx="21197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     </a:t>
              </a:r>
              <a:r>
                <a:rPr lang="de-DE" b="1" dirty="0" smtClean="0"/>
                <a:t>L8/F7 evtl.</a:t>
              </a:r>
              <a:endParaRPr lang="de-DE" b="1" dirty="0" smtClean="0"/>
            </a:p>
            <a:p>
              <a:r>
                <a:rPr lang="de-DE" b="1" dirty="0" smtClean="0"/>
                <a:t>     (34 </a:t>
              </a:r>
              <a:r>
                <a:rPr lang="de-DE" b="1" dirty="0" err="1" smtClean="0"/>
                <a:t>WStd</a:t>
              </a:r>
              <a:r>
                <a:rPr lang="de-DE" b="1" dirty="0" smtClean="0"/>
                <a:t>.)</a:t>
              </a:r>
              <a:endParaRPr lang="de-DE" b="1" dirty="0"/>
            </a:p>
          </p:txBody>
        </p:sp>
      </p:grpSp>
      <p:cxnSp>
        <p:nvCxnSpPr>
          <p:cNvPr id="21" name="Gerade Verbindung mit Pfeil 20"/>
          <p:cNvCxnSpPr>
            <a:endCxn id="33" idx="1"/>
          </p:cNvCxnSpPr>
          <p:nvPr/>
        </p:nvCxnSpPr>
        <p:spPr bwMode="auto">
          <a:xfrm>
            <a:off x="2233236" y="4320000"/>
            <a:ext cx="1006764" cy="523499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1897089" y="4491677"/>
            <a:ext cx="109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Pflicht</a:t>
            </a:r>
            <a:endParaRPr lang="de-DE" b="1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3240000" y="4320000"/>
            <a:ext cx="2477309" cy="988155"/>
            <a:chOff x="4816873" y="3712952"/>
            <a:chExt cx="2477309" cy="988155"/>
          </a:xfrm>
        </p:grpSpPr>
        <p:sp>
          <p:nvSpPr>
            <p:cNvPr id="32" name="Rechteck 31"/>
            <p:cNvSpPr/>
            <p:nvPr/>
          </p:nvSpPr>
          <p:spPr bwMode="auto">
            <a:xfrm>
              <a:off x="4816873" y="3712952"/>
              <a:ext cx="2264064" cy="988155"/>
            </a:xfrm>
            <a:prstGeom prst="rect">
              <a:avLst/>
            </a:prstGeom>
            <a:solidFill>
              <a:srgbClr val="FF9966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816873" y="3820952"/>
              <a:ext cx="24773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Vertiefungsfach</a:t>
              </a:r>
            </a:p>
            <a:p>
              <a:r>
                <a:rPr lang="de-DE" b="1" dirty="0" smtClean="0"/>
                <a:t>   (34/35 </a:t>
              </a:r>
              <a:r>
                <a:rPr lang="de-DE" b="1" dirty="0" err="1" smtClean="0"/>
                <a:t>WStd</a:t>
              </a:r>
              <a:r>
                <a:rPr lang="de-DE" b="1" dirty="0" smtClean="0"/>
                <a:t>.)</a:t>
              </a:r>
              <a:endParaRPr lang="de-DE" b="1" dirty="0"/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6480000" y="1440000"/>
            <a:ext cx="2423855" cy="988155"/>
            <a:chOff x="4816873" y="3712952"/>
            <a:chExt cx="2423855" cy="988155"/>
          </a:xfrm>
        </p:grpSpPr>
        <p:sp>
          <p:nvSpPr>
            <p:cNvPr id="52" name="Rechteck 51"/>
            <p:cNvSpPr/>
            <p:nvPr/>
          </p:nvSpPr>
          <p:spPr bwMode="auto">
            <a:xfrm>
              <a:off x="4816873" y="3712952"/>
              <a:ext cx="2264064" cy="988155"/>
            </a:xfrm>
            <a:prstGeom prst="rect">
              <a:avLst/>
            </a:prstGeom>
            <a:solidFill>
              <a:srgbClr val="FF9966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4816873" y="3820952"/>
              <a:ext cx="2423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Vertiefungsfach</a:t>
              </a:r>
            </a:p>
            <a:p>
              <a:r>
                <a:rPr lang="de-DE" b="1" dirty="0" smtClean="0"/>
                <a:t>  (35/36 </a:t>
              </a:r>
              <a:r>
                <a:rPr lang="de-DE" b="1" dirty="0" err="1" smtClean="0"/>
                <a:t>WStd</a:t>
              </a:r>
              <a:r>
                <a:rPr lang="de-DE" b="1" dirty="0" smtClean="0"/>
                <a:t>.)</a:t>
              </a:r>
              <a:endParaRPr lang="de-DE" b="1" dirty="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6480000" y="2880000"/>
            <a:ext cx="2423855" cy="988155"/>
            <a:chOff x="4816873" y="3712952"/>
            <a:chExt cx="2423855" cy="988155"/>
          </a:xfrm>
        </p:grpSpPr>
        <p:sp>
          <p:nvSpPr>
            <p:cNvPr id="59" name="Rechteck 58"/>
            <p:cNvSpPr/>
            <p:nvPr/>
          </p:nvSpPr>
          <p:spPr bwMode="auto">
            <a:xfrm>
              <a:off x="4816873" y="3712952"/>
              <a:ext cx="2264064" cy="988155"/>
            </a:xfrm>
            <a:prstGeom prst="rect">
              <a:avLst/>
            </a:prstGeom>
            <a:solidFill>
              <a:srgbClr val="FF9966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816873" y="3820952"/>
              <a:ext cx="2423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Vertiefungsfach</a:t>
              </a:r>
            </a:p>
            <a:p>
              <a:r>
                <a:rPr lang="de-DE" b="1" dirty="0" smtClean="0"/>
                <a:t>  (35/36 </a:t>
              </a:r>
              <a:r>
                <a:rPr lang="de-DE" b="1" dirty="0" err="1" smtClean="0"/>
                <a:t>WStd</a:t>
              </a:r>
              <a:r>
                <a:rPr lang="de-DE" b="1" dirty="0" smtClean="0"/>
                <a:t>.)</a:t>
              </a:r>
              <a:endParaRPr lang="de-DE" b="1" dirty="0"/>
            </a:p>
          </p:txBody>
        </p:sp>
      </p:grpSp>
      <p:cxnSp>
        <p:nvCxnSpPr>
          <p:cNvPr id="63" name="Gerade Verbindung mit Pfeil 62"/>
          <p:cNvCxnSpPr>
            <a:endCxn id="53" idx="1"/>
          </p:cNvCxnSpPr>
          <p:nvPr/>
        </p:nvCxnSpPr>
        <p:spPr bwMode="auto">
          <a:xfrm flipV="1">
            <a:off x="5572183" y="1963499"/>
            <a:ext cx="907817" cy="16828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Gerade Verbindung mit Pfeil 67"/>
          <p:cNvCxnSpPr>
            <a:endCxn id="60" idx="1"/>
          </p:cNvCxnSpPr>
          <p:nvPr/>
        </p:nvCxnSpPr>
        <p:spPr bwMode="auto">
          <a:xfrm>
            <a:off x="5572182" y="3400758"/>
            <a:ext cx="907818" cy="2741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416" name="Textfeld 59415"/>
          <p:cNvSpPr txBox="1"/>
          <p:nvPr/>
        </p:nvSpPr>
        <p:spPr>
          <a:xfrm>
            <a:off x="5583180" y="1980327"/>
            <a:ext cx="89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Wahl</a:t>
            </a:r>
            <a:endParaRPr lang="de-DE" b="1" dirty="0"/>
          </a:p>
        </p:txBody>
      </p:sp>
      <p:sp>
        <p:nvSpPr>
          <p:cNvPr id="72" name="Textfeld 71"/>
          <p:cNvSpPr txBox="1"/>
          <p:nvPr/>
        </p:nvSpPr>
        <p:spPr>
          <a:xfrm>
            <a:off x="5583181" y="3448753"/>
            <a:ext cx="89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Wahl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48188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9416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250825"/>
            <a:ext cx="7869238" cy="660400"/>
          </a:xfrm>
        </p:spPr>
        <p:txBody>
          <a:bodyPr/>
          <a:lstStyle/>
          <a:p>
            <a:r>
              <a:rPr lang="de-DE" altLang="de-DE" dirty="0" smtClean="0"/>
              <a:t>Versetzungsbestimmung EF     Q   </a:t>
            </a: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7683500" y="342900"/>
            <a:ext cx="442913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787400" y="1244600"/>
            <a:ext cx="8051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b="1"/>
              <a:t>Grundlage der Versetzungsentscheidung sind die Leistungen in den </a:t>
            </a:r>
            <a:r>
              <a:rPr lang="de-DE" altLang="de-DE" b="1">
                <a:solidFill>
                  <a:schemeClr val="accent2"/>
                </a:solidFill>
              </a:rPr>
              <a:t>9 Kursen</a:t>
            </a:r>
            <a:r>
              <a:rPr lang="de-DE" altLang="de-DE" b="1"/>
              <a:t> des Pflichtbereichs und </a:t>
            </a:r>
            <a:r>
              <a:rPr lang="de-DE" altLang="de-DE" b="1">
                <a:solidFill>
                  <a:schemeClr val="accent2"/>
                </a:solidFill>
              </a:rPr>
              <a:t>einem Kurs</a:t>
            </a:r>
            <a:r>
              <a:rPr lang="de-DE" altLang="de-DE" b="1"/>
              <a:t> des Wahlbereichs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787400" y="2616200"/>
            <a:ext cx="7835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b="1"/>
              <a:t>Die Versetzung wird ausgesprochen, wenn in den zehn versetzungswirksamen Kursen ausreichende oder bessere Leistungen erzielt wurden.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787400" y="4064000"/>
            <a:ext cx="7899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b="1"/>
              <a:t>Versetzt wird auch, wer in nicht mehr als einem Fach eine mangelhafte Leistung hat, wobei eine </a:t>
            </a:r>
            <a:r>
              <a:rPr lang="de-DE" altLang="de-DE" b="1">
                <a:solidFill>
                  <a:schemeClr val="accent2"/>
                </a:solidFill>
              </a:rPr>
              <a:t>5</a:t>
            </a:r>
            <a:r>
              <a:rPr lang="de-DE" altLang="de-DE" b="1"/>
              <a:t> in D, M, fortg. Fremdsprache durch mindestens eine </a:t>
            </a:r>
            <a:r>
              <a:rPr lang="de-DE" altLang="de-DE" b="1">
                <a:solidFill>
                  <a:schemeClr val="accent2"/>
                </a:solidFill>
              </a:rPr>
              <a:t>3</a:t>
            </a:r>
            <a:r>
              <a:rPr lang="de-DE" altLang="de-DE" b="1"/>
              <a:t> in diesem Bereich ausgeglichen werden muss.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utoUpdateAnimBg="0"/>
      <p:bldP spid="225288" grpId="0" autoUpdateAnimBg="0"/>
      <p:bldP spid="22528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794" name="Rectangle 98"/>
          <p:cNvSpPr>
            <a:spLocks noChangeArrowheads="1"/>
          </p:cNvSpPr>
          <p:nvPr/>
        </p:nvSpPr>
        <p:spPr bwMode="auto">
          <a:xfrm>
            <a:off x="5511600" y="1087438"/>
            <a:ext cx="3360737" cy="4779962"/>
          </a:xfrm>
          <a:prstGeom prst="rect">
            <a:avLst/>
          </a:prstGeom>
          <a:solidFill>
            <a:srgbClr val="CCFF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724" name="Rectangle 96"/>
          <p:cNvSpPr>
            <a:spLocks noChangeArrowheads="1"/>
          </p:cNvSpPr>
          <p:nvPr/>
        </p:nvSpPr>
        <p:spPr bwMode="auto">
          <a:xfrm>
            <a:off x="3810000" y="1066800"/>
            <a:ext cx="1679575" cy="47244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25" name="Rectangle 17"/>
          <p:cNvSpPr>
            <a:spLocks noGrp="1" noChangeArrowheads="1"/>
          </p:cNvSpPr>
          <p:nvPr>
            <p:ph type="title"/>
          </p:nvPr>
        </p:nvSpPr>
        <p:spPr>
          <a:xfrm>
            <a:off x="762000" y="250825"/>
            <a:ext cx="7820025" cy="636588"/>
          </a:xfrm>
        </p:spPr>
        <p:txBody>
          <a:bodyPr/>
          <a:lstStyle/>
          <a:p>
            <a:r>
              <a:rPr lang="de-DE" altLang="de-DE" i="1" smtClean="0"/>
              <a:t>Mindestbelegungen Q1.I – Q2.II</a:t>
            </a:r>
            <a:r>
              <a:rPr lang="de-DE" altLang="de-DE" sz="2800" i="1" smtClean="0"/>
              <a:t>  </a:t>
            </a:r>
            <a:endParaRPr lang="de-DE" altLang="de-DE" smtClean="0"/>
          </a:p>
        </p:txBody>
      </p:sp>
      <p:sp>
        <p:nvSpPr>
          <p:cNvPr id="30726" name="Text Box 64"/>
          <p:cNvSpPr txBox="1">
            <a:spLocks noChangeArrowheads="1"/>
          </p:cNvSpPr>
          <p:nvPr/>
        </p:nvSpPr>
        <p:spPr bwMode="auto">
          <a:xfrm>
            <a:off x="2419350" y="1417638"/>
            <a:ext cx="14081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Mathematik</a:t>
            </a:r>
          </a:p>
        </p:txBody>
      </p:sp>
      <p:sp>
        <p:nvSpPr>
          <p:cNvPr id="30727" name="Text Box 66"/>
          <p:cNvSpPr txBox="1">
            <a:spLocks noChangeArrowheads="1"/>
          </p:cNvSpPr>
          <p:nvPr/>
        </p:nvSpPr>
        <p:spPr bwMode="auto">
          <a:xfrm>
            <a:off x="204788" y="2611438"/>
            <a:ext cx="363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Geschichte/Sozialwiss./Erdkunde</a:t>
            </a:r>
          </a:p>
        </p:txBody>
      </p:sp>
      <p:sp>
        <p:nvSpPr>
          <p:cNvPr id="30728" name="Text Box 68"/>
          <p:cNvSpPr txBox="1">
            <a:spLocks noChangeArrowheads="1"/>
          </p:cNvSpPr>
          <p:nvPr/>
        </p:nvSpPr>
        <p:spPr bwMode="auto">
          <a:xfrm>
            <a:off x="0" y="4572000"/>
            <a:ext cx="384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 dirty="0"/>
              <a:t> Kunst/Musik oder Literatur (in Q1)</a:t>
            </a:r>
          </a:p>
        </p:txBody>
      </p:sp>
      <p:sp>
        <p:nvSpPr>
          <p:cNvPr id="30729" name="Text Box 69"/>
          <p:cNvSpPr txBox="1">
            <a:spLocks noChangeArrowheads="1"/>
          </p:cNvSpPr>
          <p:nvPr/>
        </p:nvSpPr>
        <p:spPr bwMode="auto">
          <a:xfrm>
            <a:off x="1146175" y="3802063"/>
            <a:ext cx="268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Biologie/Physik/Chemie</a:t>
            </a:r>
          </a:p>
        </p:txBody>
      </p:sp>
      <p:sp>
        <p:nvSpPr>
          <p:cNvPr id="30730" name="Text Box 70"/>
          <p:cNvSpPr txBox="1">
            <a:spLocks noChangeArrowheads="1"/>
          </p:cNvSpPr>
          <p:nvPr/>
        </p:nvSpPr>
        <p:spPr bwMode="auto">
          <a:xfrm>
            <a:off x="844550" y="3008313"/>
            <a:ext cx="294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zus. Geschichte (3 stündig)</a:t>
            </a:r>
          </a:p>
        </p:txBody>
      </p:sp>
      <p:sp>
        <p:nvSpPr>
          <p:cNvPr id="30731" name="Text Box 71"/>
          <p:cNvSpPr txBox="1">
            <a:spLocks noChangeArrowheads="1"/>
          </p:cNvSpPr>
          <p:nvPr/>
        </p:nvSpPr>
        <p:spPr bwMode="auto">
          <a:xfrm>
            <a:off x="2798763" y="1814513"/>
            <a:ext cx="1016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Deutsch</a:t>
            </a:r>
          </a:p>
        </p:txBody>
      </p:sp>
      <p:sp>
        <p:nvSpPr>
          <p:cNvPr id="30732" name="Text Box 72"/>
          <p:cNvSpPr txBox="1">
            <a:spLocks noChangeArrowheads="1"/>
          </p:cNvSpPr>
          <p:nvPr/>
        </p:nvSpPr>
        <p:spPr bwMode="auto">
          <a:xfrm>
            <a:off x="2206625" y="2209800"/>
            <a:ext cx="1620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Fremdsprache</a:t>
            </a:r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>
            <a:off x="358775" y="1814513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4" name="Line 74"/>
          <p:cNvSpPr>
            <a:spLocks noChangeShapeType="1"/>
          </p:cNvSpPr>
          <p:nvPr/>
        </p:nvSpPr>
        <p:spPr bwMode="auto">
          <a:xfrm>
            <a:off x="358775" y="3398838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5" name="Line 75"/>
          <p:cNvSpPr>
            <a:spLocks noChangeShapeType="1"/>
          </p:cNvSpPr>
          <p:nvPr/>
        </p:nvSpPr>
        <p:spPr bwMode="auto">
          <a:xfrm>
            <a:off x="358775" y="3795713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6" name="Line 76"/>
          <p:cNvSpPr>
            <a:spLocks noChangeShapeType="1"/>
          </p:cNvSpPr>
          <p:nvPr/>
        </p:nvSpPr>
        <p:spPr bwMode="auto">
          <a:xfrm>
            <a:off x="358775" y="4192588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7" name="Line 77"/>
          <p:cNvSpPr>
            <a:spLocks noChangeShapeType="1"/>
          </p:cNvSpPr>
          <p:nvPr/>
        </p:nvSpPr>
        <p:spPr bwMode="auto">
          <a:xfrm>
            <a:off x="358775" y="4984750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8" name="Line 78"/>
          <p:cNvSpPr>
            <a:spLocks noChangeShapeType="1"/>
          </p:cNvSpPr>
          <p:nvPr/>
        </p:nvSpPr>
        <p:spPr bwMode="auto">
          <a:xfrm flipV="1">
            <a:off x="304800" y="5791199"/>
            <a:ext cx="8562975" cy="111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9" name="Line 79"/>
          <p:cNvSpPr>
            <a:spLocks noChangeShapeType="1"/>
          </p:cNvSpPr>
          <p:nvPr/>
        </p:nvSpPr>
        <p:spPr bwMode="auto">
          <a:xfrm>
            <a:off x="358775" y="4587875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0" name="Line 80"/>
          <p:cNvSpPr>
            <a:spLocks noChangeShapeType="1"/>
          </p:cNvSpPr>
          <p:nvPr/>
        </p:nvSpPr>
        <p:spPr bwMode="auto">
          <a:xfrm>
            <a:off x="358775" y="2608263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1" name="Line 81"/>
          <p:cNvSpPr>
            <a:spLocks noChangeShapeType="1"/>
          </p:cNvSpPr>
          <p:nvPr/>
        </p:nvSpPr>
        <p:spPr bwMode="auto">
          <a:xfrm>
            <a:off x="358775" y="3003550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2" name="Line 82"/>
          <p:cNvSpPr>
            <a:spLocks noChangeShapeType="1"/>
          </p:cNvSpPr>
          <p:nvPr/>
        </p:nvSpPr>
        <p:spPr bwMode="auto">
          <a:xfrm>
            <a:off x="3810000" y="1524000"/>
            <a:ext cx="1588" cy="42973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3" name="Line 83"/>
          <p:cNvSpPr>
            <a:spLocks noChangeShapeType="1"/>
          </p:cNvSpPr>
          <p:nvPr/>
        </p:nvSpPr>
        <p:spPr bwMode="auto">
          <a:xfrm>
            <a:off x="4648200" y="1238250"/>
            <a:ext cx="0" cy="45529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4" name="Line 84"/>
          <p:cNvSpPr>
            <a:spLocks noChangeShapeType="1"/>
          </p:cNvSpPr>
          <p:nvPr/>
        </p:nvSpPr>
        <p:spPr bwMode="auto">
          <a:xfrm flipH="1">
            <a:off x="5486399" y="1066800"/>
            <a:ext cx="3175" cy="472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5" name="Line 85"/>
          <p:cNvSpPr>
            <a:spLocks noChangeShapeType="1"/>
          </p:cNvSpPr>
          <p:nvPr/>
        </p:nvSpPr>
        <p:spPr bwMode="auto">
          <a:xfrm>
            <a:off x="6324600" y="1238250"/>
            <a:ext cx="0" cy="45529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6" name="Line 86"/>
          <p:cNvSpPr>
            <a:spLocks noChangeShapeType="1"/>
          </p:cNvSpPr>
          <p:nvPr/>
        </p:nvSpPr>
        <p:spPr bwMode="auto">
          <a:xfrm>
            <a:off x="7224170" y="1238250"/>
            <a:ext cx="14830" cy="45529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7" name="Line 87"/>
          <p:cNvSpPr>
            <a:spLocks noChangeShapeType="1"/>
          </p:cNvSpPr>
          <p:nvPr/>
        </p:nvSpPr>
        <p:spPr bwMode="auto">
          <a:xfrm flipH="1">
            <a:off x="8000999" y="1238250"/>
            <a:ext cx="8731" cy="46593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8" name="Line 88"/>
          <p:cNvSpPr>
            <a:spLocks noChangeShapeType="1"/>
          </p:cNvSpPr>
          <p:nvPr/>
        </p:nvSpPr>
        <p:spPr bwMode="auto">
          <a:xfrm>
            <a:off x="8867775" y="1123950"/>
            <a:ext cx="0" cy="467280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9" name="Line 89"/>
          <p:cNvSpPr>
            <a:spLocks noChangeShapeType="1"/>
          </p:cNvSpPr>
          <p:nvPr/>
        </p:nvSpPr>
        <p:spPr bwMode="auto">
          <a:xfrm>
            <a:off x="358775" y="1417638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0" name="Text Box 90"/>
          <p:cNvSpPr txBox="1">
            <a:spLocks noChangeArrowheads="1"/>
          </p:cNvSpPr>
          <p:nvPr/>
        </p:nvSpPr>
        <p:spPr bwMode="auto">
          <a:xfrm>
            <a:off x="3827463" y="10440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 smtClean="0"/>
              <a:t>EF.I</a:t>
            </a:r>
            <a:endParaRPr kumimoji="0" lang="de-DE" altLang="de-DE" dirty="0"/>
          </a:p>
        </p:txBody>
      </p:sp>
      <p:sp>
        <p:nvSpPr>
          <p:cNvPr id="30751" name="Text Box 91"/>
          <p:cNvSpPr txBox="1">
            <a:spLocks noChangeArrowheads="1"/>
          </p:cNvSpPr>
          <p:nvPr/>
        </p:nvSpPr>
        <p:spPr bwMode="auto">
          <a:xfrm>
            <a:off x="4667250" y="1044000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 smtClean="0"/>
              <a:t>EF.II</a:t>
            </a:r>
            <a:endParaRPr kumimoji="0" lang="de-DE" altLang="de-DE" dirty="0"/>
          </a:p>
        </p:txBody>
      </p:sp>
      <p:sp>
        <p:nvSpPr>
          <p:cNvPr id="30752" name="Text Box 92"/>
          <p:cNvSpPr txBox="1">
            <a:spLocks noChangeArrowheads="1"/>
          </p:cNvSpPr>
          <p:nvPr/>
        </p:nvSpPr>
        <p:spPr bwMode="auto">
          <a:xfrm>
            <a:off x="5507038" y="1044000"/>
            <a:ext cx="73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Q1.I</a:t>
            </a:r>
          </a:p>
        </p:txBody>
      </p:sp>
      <p:sp>
        <p:nvSpPr>
          <p:cNvPr id="30753" name="Text Box 93"/>
          <p:cNvSpPr txBox="1">
            <a:spLocks noChangeArrowheads="1"/>
          </p:cNvSpPr>
          <p:nvPr/>
        </p:nvSpPr>
        <p:spPr bwMode="auto">
          <a:xfrm>
            <a:off x="6346825" y="1044000"/>
            <a:ext cx="83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Q1.II</a:t>
            </a:r>
          </a:p>
        </p:txBody>
      </p:sp>
      <p:sp>
        <p:nvSpPr>
          <p:cNvPr id="30754" name="Text Box 94"/>
          <p:cNvSpPr txBox="1">
            <a:spLocks noChangeArrowheads="1"/>
          </p:cNvSpPr>
          <p:nvPr/>
        </p:nvSpPr>
        <p:spPr bwMode="auto">
          <a:xfrm>
            <a:off x="7186613" y="1044000"/>
            <a:ext cx="73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Q2.I</a:t>
            </a:r>
          </a:p>
        </p:txBody>
      </p:sp>
      <p:sp>
        <p:nvSpPr>
          <p:cNvPr id="30755" name="Text Box 95"/>
          <p:cNvSpPr txBox="1">
            <a:spLocks noChangeArrowheads="1"/>
          </p:cNvSpPr>
          <p:nvPr/>
        </p:nvSpPr>
        <p:spPr bwMode="auto">
          <a:xfrm>
            <a:off x="8026400" y="1044000"/>
            <a:ext cx="83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Q2.II</a:t>
            </a:r>
          </a:p>
        </p:txBody>
      </p:sp>
      <p:grpSp>
        <p:nvGrpSpPr>
          <p:cNvPr id="2" name="Group 180"/>
          <p:cNvGrpSpPr>
            <a:grpSpLocks/>
          </p:cNvGrpSpPr>
          <p:nvPr/>
        </p:nvGrpSpPr>
        <p:grpSpPr bwMode="auto">
          <a:xfrm>
            <a:off x="3810000" y="5029200"/>
            <a:ext cx="5040313" cy="374650"/>
            <a:chOff x="2400" y="3168"/>
            <a:chExt cx="3175" cy="236"/>
          </a:xfrm>
        </p:grpSpPr>
        <p:sp>
          <p:nvSpPr>
            <p:cNvPr id="30794" name="Rectangle 112"/>
            <p:cNvSpPr>
              <a:spLocks noChangeArrowheads="1"/>
            </p:cNvSpPr>
            <p:nvPr/>
          </p:nvSpPr>
          <p:spPr bwMode="auto">
            <a:xfrm>
              <a:off x="2400" y="3227"/>
              <a:ext cx="2932" cy="11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95" name="AutoShape 111"/>
            <p:cNvSpPr>
              <a:spLocks noChangeArrowheads="1"/>
            </p:cNvSpPr>
            <p:nvPr/>
          </p:nvSpPr>
          <p:spPr bwMode="auto">
            <a:xfrm>
              <a:off x="4516" y="3168"/>
              <a:ext cx="1059" cy="236"/>
            </a:xfrm>
            <a:prstGeom prst="rightArrow">
              <a:avLst>
                <a:gd name="adj1" fmla="val 50000"/>
                <a:gd name="adj2" fmla="val 112182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" name="Group 116"/>
          <p:cNvGrpSpPr>
            <a:grpSpLocks/>
          </p:cNvGrpSpPr>
          <p:nvPr/>
        </p:nvGrpSpPr>
        <p:grpSpPr bwMode="auto">
          <a:xfrm>
            <a:off x="3810000" y="5486400"/>
            <a:ext cx="5040313" cy="304800"/>
            <a:chOff x="2411" y="3543"/>
            <a:chExt cx="3175" cy="203"/>
          </a:xfrm>
        </p:grpSpPr>
        <p:sp>
          <p:nvSpPr>
            <p:cNvPr id="30792" name="AutoShape 114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93" name="Rectangle 115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3809999" y="2643188"/>
            <a:ext cx="5057775" cy="304800"/>
            <a:chOff x="2411" y="3543"/>
            <a:chExt cx="3175" cy="203"/>
          </a:xfrm>
        </p:grpSpPr>
        <p:sp>
          <p:nvSpPr>
            <p:cNvPr id="30790" name="AutoShape 119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91" name="Rectangle 120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3810001" y="3811588"/>
            <a:ext cx="5120332" cy="304800"/>
            <a:chOff x="2411" y="3543"/>
            <a:chExt cx="3175" cy="203"/>
          </a:xfrm>
        </p:grpSpPr>
        <p:sp>
          <p:nvSpPr>
            <p:cNvPr id="30788" name="AutoShape 122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89" name="Rectangle 123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6" name="Group 163"/>
          <p:cNvGrpSpPr>
            <a:grpSpLocks/>
          </p:cNvGrpSpPr>
          <p:nvPr/>
        </p:nvGrpSpPr>
        <p:grpSpPr bwMode="auto">
          <a:xfrm>
            <a:off x="3827463" y="1482725"/>
            <a:ext cx="5040312" cy="1082675"/>
            <a:chOff x="2411" y="989"/>
            <a:chExt cx="3175" cy="722"/>
          </a:xfrm>
        </p:grpSpPr>
        <p:grpSp>
          <p:nvGrpSpPr>
            <p:cNvPr id="30779" name="Group 124"/>
            <p:cNvGrpSpPr>
              <a:grpSpLocks/>
            </p:cNvGrpSpPr>
            <p:nvPr/>
          </p:nvGrpSpPr>
          <p:grpSpPr bwMode="auto">
            <a:xfrm>
              <a:off x="2411" y="989"/>
              <a:ext cx="3175" cy="203"/>
              <a:chOff x="2411" y="3543"/>
              <a:chExt cx="3175" cy="203"/>
            </a:xfrm>
          </p:grpSpPr>
          <p:sp>
            <p:nvSpPr>
              <p:cNvPr id="30786" name="AutoShape 125"/>
              <p:cNvSpPr>
                <a:spLocks noChangeArrowheads="1"/>
              </p:cNvSpPr>
              <p:nvPr/>
            </p:nvSpPr>
            <p:spPr bwMode="auto">
              <a:xfrm>
                <a:off x="4527" y="3543"/>
                <a:ext cx="1059" cy="203"/>
              </a:xfrm>
              <a:prstGeom prst="rightArrow">
                <a:avLst>
                  <a:gd name="adj1" fmla="val 50000"/>
                  <a:gd name="adj2" fmla="val 130419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787" name="Rectangle 126"/>
              <p:cNvSpPr>
                <a:spLocks noChangeArrowheads="1"/>
              </p:cNvSpPr>
              <p:nvPr/>
            </p:nvSpPr>
            <p:spPr bwMode="auto">
              <a:xfrm>
                <a:off x="2411" y="3581"/>
                <a:ext cx="2932" cy="12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30780" name="Group 127"/>
            <p:cNvGrpSpPr>
              <a:grpSpLocks/>
            </p:cNvGrpSpPr>
            <p:nvPr/>
          </p:nvGrpSpPr>
          <p:grpSpPr bwMode="auto">
            <a:xfrm>
              <a:off x="2411" y="1248"/>
              <a:ext cx="3175" cy="203"/>
              <a:chOff x="2411" y="3543"/>
              <a:chExt cx="3175" cy="203"/>
            </a:xfrm>
          </p:grpSpPr>
          <p:sp>
            <p:nvSpPr>
              <p:cNvPr id="30784" name="AutoShape 128"/>
              <p:cNvSpPr>
                <a:spLocks noChangeArrowheads="1"/>
              </p:cNvSpPr>
              <p:nvPr/>
            </p:nvSpPr>
            <p:spPr bwMode="auto">
              <a:xfrm>
                <a:off x="4527" y="3543"/>
                <a:ext cx="1059" cy="203"/>
              </a:xfrm>
              <a:prstGeom prst="rightArrow">
                <a:avLst>
                  <a:gd name="adj1" fmla="val 50000"/>
                  <a:gd name="adj2" fmla="val 130419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785" name="Rectangle 129"/>
              <p:cNvSpPr>
                <a:spLocks noChangeArrowheads="1"/>
              </p:cNvSpPr>
              <p:nvPr/>
            </p:nvSpPr>
            <p:spPr bwMode="auto">
              <a:xfrm>
                <a:off x="2411" y="3581"/>
                <a:ext cx="2932" cy="12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30781" name="Group 130"/>
            <p:cNvGrpSpPr>
              <a:grpSpLocks/>
            </p:cNvGrpSpPr>
            <p:nvPr/>
          </p:nvGrpSpPr>
          <p:grpSpPr bwMode="auto">
            <a:xfrm>
              <a:off x="2411" y="1508"/>
              <a:ext cx="3175" cy="203"/>
              <a:chOff x="2411" y="3543"/>
              <a:chExt cx="3175" cy="203"/>
            </a:xfrm>
          </p:grpSpPr>
          <p:sp>
            <p:nvSpPr>
              <p:cNvPr id="30782" name="AutoShape 131"/>
              <p:cNvSpPr>
                <a:spLocks noChangeArrowheads="1"/>
              </p:cNvSpPr>
              <p:nvPr/>
            </p:nvSpPr>
            <p:spPr bwMode="auto">
              <a:xfrm>
                <a:off x="4527" y="3543"/>
                <a:ext cx="1059" cy="203"/>
              </a:xfrm>
              <a:prstGeom prst="rightArrow">
                <a:avLst>
                  <a:gd name="adj1" fmla="val 50000"/>
                  <a:gd name="adj2" fmla="val 130419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783" name="Rectangle 132"/>
              <p:cNvSpPr>
                <a:spLocks noChangeArrowheads="1"/>
              </p:cNvSpPr>
              <p:nvPr/>
            </p:nvSpPr>
            <p:spPr bwMode="auto">
              <a:xfrm>
                <a:off x="2411" y="3581"/>
                <a:ext cx="2932" cy="12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</p:grpSp>
      <p:grpSp>
        <p:nvGrpSpPr>
          <p:cNvPr id="10" name="Group 168"/>
          <p:cNvGrpSpPr>
            <a:grpSpLocks/>
          </p:cNvGrpSpPr>
          <p:nvPr/>
        </p:nvGrpSpPr>
        <p:grpSpPr bwMode="auto">
          <a:xfrm>
            <a:off x="914400" y="2209800"/>
            <a:ext cx="4606925" cy="396875"/>
            <a:chOff x="576" y="1392"/>
            <a:chExt cx="2902" cy="250"/>
          </a:xfrm>
        </p:grpSpPr>
        <p:sp>
          <p:nvSpPr>
            <p:cNvPr id="30777" name="Text Box 65"/>
            <p:cNvSpPr txBox="1">
              <a:spLocks noChangeArrowheads="1"/>
            </p:cNvSpPr>
            <p:nvPr/>
          </p:nvSpPr>
          <p:spPr bwMode="auto">
            <a:xfrm>
              <a:off x="576" y="1392"/>
              <a:ext cx="9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2000"/>
                <a:t>fortgeführte</a:t>
              </a:r>
            </a:p>
          </p:txBody>
        </p:sp>
        <p:sp>
          <p:nvSpPr>
            <p:cNvPr id="30778" name="AutoShape 134" descr="Kugeln"/>
            <p:cNvSpPr>
              <a:spLocks noChangeArrowheads="1"/>
            </p:cNvSpPr>
            <p:nvPr/>
          </p:nvSpPr>
          <p:spPr bwMode="auto">
            <a:xfrm>
              <a:off x="2419" y="1424"/>
              <a:ext cx="1059" cy="192"/>
            </a:xfrm>
            <a:prstGeom prst="rightArrow">
              <a:avLst>
                <a:gd name="adj1" fmla="val 50000"/>
                <a:gd name="adj2" fmla="val 137891"/>
              </a:avLst>
            </a:prstGeom>
            <a:pattFill prst="sphere">
              <a:fgClr>
                <a:srgbClr val="CC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9834" name="AutoShape 138"/>
          <p:cNvSpPr>
            <a:spLocks noChangeArrowheads="1"/>
          </p:cNvSpPr>
          <p:nvPr/>
        </p:nvSpPr>
        <p:spPr bwMode="auto">
          <a:xfrm>
            <a:off x="3822700" y="4629150"/>
            <a:ext cx="3444875" cy="347663"/>
          </a:xfrm>
          <a:prstGeom prst="rightArrow">
            <a:avLst>
              <a:gd name="adj1" fmla="val 55056"/>
              <a:gd name="adj2" fmla="val 118262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9835" name="AutoShape 139" descr="Kugeln"/>
          <p:cNvSpPr>
            <a:spLocks noChangeArrowheads="1"/>
          </p:cNvSpPr>
          <p:nvPr/>
        </p:nvSpPr>
        <p:spPr bwMode="auto">
          <a:xfrm>
            <a:off x="3822700" y="4613275"/>
            <a:ext cx="1731963" cy="363538"/>
          </a:xfrm>
          <a:prstGeom prst="rightArrow">
            <a:avLst>
              <a:gd name="adj1" fmla="val 50000"/>
              <a:gd name="adj2" fmla="val 119105"/>
            </a:avLst>
          </a:prstGeom>
          <a:pattFill prst="sphere">
            <a:fgClr>
              <a:srgbClr val="CC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64" name="Text Box 142"/>
          <p:cNvSpPr txBox="1">
            <a:spLocks noChangeArrowheads="1"/>
          </p:cNvSpPr>
          <p:nvPr/>
        </p:nvSpPr>
        <p:spPr bwMode="auto">
          <a:xfrm>
            <a:off x="2057400" y="5029200"/>
            <a:ext cx="166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Religionslehre</a:t>
            </a:r>
          </a:p>
        </p:txBody>
      </p:sp>
      <p:sp>
        <p:nvSpPr>
          <p:cNvPr id="30765" name="Line 143"/>
          <p:cNvSpPr>
            <a:spLocks noChangeShapeType="1"/>
          </p:cNvSpPr>
          <p:nvPr/>
        </p:nvSpPr>
        <p:spPr bwMode="auto">
          <a:xfrm>
            <a:off x="358775" y="2209800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841" name="AutoShape 145" descr="Gitter"/>
          <p:cNvSpPr>
            <a:spLocks noChangeArrowheads="1"/>
          </p:cNvSpPr>
          <p:nvPr/>
        </p:nvSpPr>
        <p:spPr bwMode="auto">
          <a:xfrm>
            <a:off x="7237413" y="3033713"/>
            <a:ext cx="1630362" cy="304800"/>
          </a:xfrm>
          <a:prstGeom prst="rightArrow">
            <a:avLst>
              <a:gd name="adj1" fmla="val 50000"/>
              <a:gd name="adj2" fmla="val 133724"/>
            </a:avLst>
          </a:prstGeom>
          <a:pattFill prst="trellis">
            <a:fgClr>
              <a:srgbClr val="CC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67" name="Text Box 146"/>
          <p:cNvSpPr txBox="1">
            <a:spLocks noChangeArrowheads="1"/>
          </p:cNvSpPr>
          <p:nvPr/>
        </p:nvSpPr>
        <p:spPr bwMode="auto">
          <a:xfrm>
            <a:off x="844550" y="3392488"/>
            <a:ext cx="2995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zus. Sozialwiss. (3 stündig)</a:t>
            </a:r>
          </a:p>
        </p:txBody>
      </p:sp>
      <p:sp>
        <p:nvSpPr>
          <p:cNvPr id="29843" name="AutoShape 147" descr="Gitter"/>
          <p:cNvSpPr>
            <a:spLocks noChangeArrowheads="1"/>
          </p:cNvSpPr>
          <p:nvPr/>
        </p:nvSpPr>
        <p:spPr bwMode="auto">
          <a:xfrm>
            <a:off x="7239600" y="3422650"/>
            <a:ext cx="1633839" cy="303213"/>
          </a:xfrm>
          <a:prstGeom prst="rightArrow">
            <a:avLst>
              <a:gd name="adj1" fmla="val 50000"/>
              <a:gd name="adj2" fmla="val 133377"/>
            </a:avLst>
          </a:prstGeom>
          <a:pattFill prst="trellis">
            <a:fgClr>
              <a:srgbClr val="CC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69" name="Line 169"/>
          <p:cNvSpPr>
            <a:spLocks noChangeShapeType="1"/>
          </p:cNvSpPr>
          <p:nvPr/>
        </p:nvSpPr>
        <p:spPr bwMode="auto">
          <a:xfrm flipV="1">
            <a:off x="228600" y="5410200"/>
            <a:ext cx="861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70" name="Text Box 171"/>
          <p:cNvSpPr txBox="1">
            <a:spLocks noChangeArrowheads="1"/>
          </p:cNvSpPr>
          <p:nvPr/>
        </p:nvSpPr>
        <p:spPr bwMode="auto">
          <a:xfrm>
            <a:off x="2362200" y="5334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71" name="Text Box 172"/>
          <p:cNvSpPr txBox="1">
            <a:spLocks noChangeArrowheads="1"/>
          </p:cNvSpPr>
          <p:nvPr/>
        </p:nvSpPr>
        <p:spPr bwMode="auto">
          <a:xfrm>
            <a:off x="2955925" y="5424488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/>
              <a:t>Sport</a:t>
            </a:r>
          </a:p>
        </p:txBody>
      </p:sp>
      <p:sp>
        <p:nvSpPr>
          <p:cNvPr id="30772" name="Text Box 173"/>
          <p:cNvSpPr txBox="1">
            <a:spLocks noChangeArrowheads="1"/>
          </p:cNvSpPr>
          <p:nvPr/>
        </p:nvSpPr>
        <p:spPr bwMode="auto">
          <a:xfrm>
            <a:off x="457200" y="4191000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73" name="Text Box 175"/>
          <p:cNvSpPr txBox="1">
            <a:spLocks noChangeArrowheads="1"/>
          </p:cNvSpPr>
          <p:nvPr/>
        </p:nvSpPr>
        <p:spPr bwMode="auto">
          <a:xfrm>
            <a:off x="533400" y="4191000"/>
            <a:ext cx="3280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 dirty="0" smtClean="0"/>
              <a:t>2.Fremdsp. </a:t>
            </a:r>
            <a:r>
              <a:rPr lang="de-DE" altLang="de-DE" sz="2000" dirty="0"/>
              <a:t>oder </a:t>
            </a:r>
            <a:r>
              <a:rPr lang="de-DE" altLang="de-DE" sz="2000" dirty="0" smtClean="0"/>
              <a:t>2.Naturwiss.</a:t>
            </a:r>
            <a:endParaRPr lang="de-DE" altLang="de-DE" sz="2000" dirty="0"/>
          </a:p>
        </p:txBody>
      </p:sp>
      <p:grpSp>
        <p:nvGrpSpPr>
          <p:cNvPr id="11" name="Group 177"/>
          <p:cNvGrpSpPr>
            <a:grpSpLocks/>
          </p:cNvGrpSpPr>
          <p:nvPr/>
        </p:nvGrpSpPr>
        <p:grpSpPr bwMode="auto">
          <a:xfrm>
            <a:off x="3822700" y="4267200"/>
            <a:ext cx="5103813" cy="304800"/>
            <a:chOff x="2411" y="3543"/>
            <a:chExt cx="3175" cy="203"/>
          </a:xfrm>
        </p:grpSpPr>
        <p:sp>
          <p:nvSpPr>
            <p:cNvPr id="30775" name="AutoShape 178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76" name="Rectangle 179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34" grpId="0" animBg="1"/>
      <p:bldP spid="29835" grpId="0" animBg="1"/>
      <p:bldP spid="29841" grpId="0" animBg="1"/>
      <p:bldP spid="298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rgbClr val="5E574E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rgbClr val="5E574E"/>
              </a:solidFill>
              <a:latin typeface="Arial" charset="0"/>
            </a:endParaRPr>
          </a:p>
        </p:txBody>
      </p:sp>
      <p:graphicFrame>
        <p:nvGraphicFramePr>
          <p:cNvPr id="1026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669724"/>
              </p:ext>
            </p:extLst>
          </p:nvPr>
        </p:nvGraphicFramePr>
        <p:xfrm>
          <a:off x="596900" y="1304925"/>
          <a:ext cx="8080375" cy="413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Arbeitsblatt" r:id="rId4" imgW="9401057" imgH="3924406" progId="Excel.Sheet.8">
                  <p:embed/>
                </p:oleObj>
              </mc:Choice>
              <mc:Fallback>
                <p:oleObj name="Arbeitsblatt" r:id="rId4" imgW="9401057" imgH="3924406" progId="Excel.Sheet.8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304925"/>
                        <a:ext cx="8080375" cy="413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50825"/>
            <a:ext cx="7820025" cy="636588"/>
          </a:xfrm>
        </p:spPr>
        <p:txBody>
          <a:bodyPr/>
          <a:lstStyle/>
          <a:p>
            <a:r>
              <a:rPr lang="de-DE" altLang="de-DE" sz="2800" i="1" smtClean="0"/>
              <a:t>Mindestbelegungen Gesellschaftswiss.  </a:t>
            </a:r>
            <a:endParaRPr lang="de-DE" altLang="de-DE" smtClean="0"/>
          </a:p>
        </p:txBody>
      </p: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2233613" y="2895600"/>
            <a:ext cx="6450012" cy="2339975"/>
            <a:chOff x="1407" y="1824"/>
            <a:chExt cx="4063" cy="1474"/>
          </a:xfrm>
        </p:grpSpPr>
        <p:sp>
          <p:nvSpPr>
            <p:cNvPr id="1039" name="AutoShape 86" descr="Kleine Schachfelder"/>
            <p:cNvSpPr>
              <a:spLocks noChangeArrowheads="1"/>
            </p:cNvSpPr>
            <p:nvPr/>
          </p:nvSpPr>
          <p:spPr bwMode="auto">
            <a:xfrm>
              <a:off x="4112" y="1824"/>
              <a:ext cx="1335" cy="306"/>
            </a:xfrm>
            <a:prstGeom prst="rightArrow">
              <a:avLst>
                <a:gd name="adj1" fmla="val 50000"/>
                <a:gd name="adj2" fmla="val 109069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0" name="AutoShape 89"/>
            <p:cNvSpPr>
              <a:spLocks noChangeArrowheads="1"/>
            </p:cNvSpPr>
            <p:nvPr/>
          </p:nvSpPr>
          <p:spPr bwMode="auto">
            <a:xfrm>
              <a:off x="1407" y="2992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1" name="AutoShape 96"/>
            <p:cNvSpPr>
              <a:spLocks noChangeArrowheads="1"/>
            </p:cNvSpPr>
            <p:nvPr/>
          </p:nvSpPr>
          <p:spPr bwMode="auto">
            <a:xfrm>
              <a:off x="1407" y="2416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2233613" y="2895600"/>
            <a:ext cx="6451600" cy="2339975"/>
            <a:chOff x="1407" y="1824"/>
            <a:chExt cx="4064" cy="1474"/>
          </a:xfrm>
        </p:grpSpPr>
        <p:sp>
          <p:nvSpPr>
            <p:cNvPr id="1042" name="AutoShape 100"/>
            <p:cNvSpPr>
              <a:spLocks noChangeArrowheads="1"/>
            </p:cNvSpPr>
            <p:nvPr/>
          </p:nvSpPr>
          <p:spPr bwMode="auto">
            <a:xfrm>
              <a:off x="1408" y="2992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3" name="AutoShape 101"/>
            <p:cNvSpPr>
              <a:spLocks noChangeArrowheads="1"/>
            </p:cNvSpPr>
            <p:nvPr/>
          </p:nvSpPr>
          <p:spPr bwMode="auto">
            <a:xfrm>
              <a:off x="1407" y="1824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4" name="AutoShape 107" descr="Kleine Schachfelder"/>
            <p:cNvSpPr>
              <a:spLocks noChangeArrowheads="1"/>
            </p:cNvSpPr>
            <p:nvPr/>
          </p:nvSpPr>
          <p:spPr bwMode="auto">
            <a:xfrm>
              <a:off x="4112" y="2416"/>
              <a:ext cx="1335" cy="306"/>
            </a:xfrm>
            <a:prstGeom prst="rightArrow">
              <a:avLst>
                <a:gd name="adj1" fmla="val 50000"/>
                <a:gd name="adj2" fmla="val 109069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2247900" y="2908300"/>
            <a:ext cx="6450013" cy="2339975"/>
            <a:chOff x="1407" y="1824"/>
            <a:chExt cx="4063" cy="1474"/>
          </a:xfrm>
        </p:grpSpPr>
        <p:sp>
          <p:nvSpPr>
            <p:cNvPr id="1045" name="AutoShape 84"/>
            <p:cNvSpPr>
              <a:spLocks noChangeArrowheads="1"/>
            </p:cNvSpPr>
            <p:nvPr/>
          </p:nvSpPr>
          <p:spPr bwMode="auto">
            <a:xfrm>
              <a:off x="1407" y="2416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6" name="AutoShape 91"/>
            <p:cNvSpPr>
              <a:spLocks noChangeArrowheads="1"/>
            </p:cNvSpPr>
            <p:nvPr/>
          </p:nvSpPr>
          <p:spPr bwMode="auto">
            <a:xfrm>
              <a:off x="1407" y="2992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7" name="AutoShape 103"/>
            <p:cNvSpPr>
              <a:spLocks noChangeArrowheads="1"/>
            </p:cNvSpPr>
            <p:nvPr/>
          </p:nvSpPr>
          <p:spPr bwMode="auto">
            <a:xfrm>
              <a:off x="1407" y="1824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11"/>
          <p:cNvGrpSpPr>
            <a:grpSpLocks/>
          </p:cNvGrpSpPr>
          <p:nvPr/>
        </p:nvGrpSpPr>
        <p:grpSpPr bwMode="auto">
          <a:xfrm>
            <a:off x="2233613" y="2895600"/>
            <a:ext cx="6450012" cy="1425575"/>
            <a:chOff x="1407" y="1824"/>
            <a:chExt cx="4063" cy="898"/>
          </a:xfrm>
        </p:grpSpPr>
        <p:sp>
          <p:nvSpPr>
            <p:cNvPr id="1037" name="AutoShape 83"/>
            <p:cNvSpPr>
              <a:spLocks noChangeArrowheads="1"/>
            </p:cNvSpPr>
            <p:nvPr/>
          </p:nvSpPr>
          <p:spPr bwMode="auto">
            <a:xfrm>
              <a:off x="1407" y="2416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38" name="AutoShape 105" descr="Kleine Schachfelder"/>
            <p:cNvSpPr>
              <a:spLocks noChangeArrowheads="1"/>
            </p:cNvSpPr>
            <p:nvPr/>
          </p:nvSpPr>
          <p:spPr bwMode="auto">
            <a:xfrm>
              <a:off x="4112" y="1824"/>
              <a:ext cx="1335" cy="306"/>
            </a:xfrm>
            <a:prstGeom prst="rightArrow">
              <a:avLst>
                <a:gd name="adj1" fmla="val 50000"/>
                <a:gd name="adj2" fmla="val 109069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235200" y="2895600"/>
            <a:ext cx="6450013" cy="1425575"/>
            <a:chOff x="1408" y="1824"/>
            <a:chExt cx="4063" cy="898"/>
          </a:xfrm>
        </p:grpSpPr>
        <p:sp>
          <p:nvSpPr>
            <p:cNvPr id="1050" name="AutoShape 85" descr="Kleine Schachfelder"/>
            <p:cNvSpPr>
              <a:spLocks noChangeArrowheads="1"/>
            </p:cNvSpPr>
            <p:nvPr/>
          </p:nvSpPr>
          <p:spPr bwMode="auto">
            <a:xfrm>
              <a:off x="4112" y="2416"/>
              <a:ext cx="1335" cy="306"/>
            </a:xfrm>
            <a:prstGeom prst="rightArrow">
              <a:avLst>
                <a:gd name="adj1" fmla="val 50000"/>
                <a:gd name="adj2" fmla="val 109069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51" name="AutoShape 88"/>
            <p:cNvSpPr>
              <a:spLocks noChangeArrowheads="1"/>
            </p:cNvSpPr>
            <p:nvPr/>
          </p:nvSpPr>
          <p:spPr bwMode="auto">
            <a:xfrm>
              <a:off x="1408" y="1824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2233613" y="2895600"/>
            <a:ext cx="6450012" cy="1425575"/>
            <a:chOff x="1407" y="1824"/>
            <a:chExt cx="4063" cy="898"/>
          </a:xfrm>
        </p:grpSpPr>
        <p:sp>
          <p:nvSpPr>
            <p:cNvPr id="1048" name="AutoShape 92"/>
            <p:cNvSpPr>
              <a:spLocks noChangeArrowheads="1"/>
            </p:cNvSpPr>
            <p:nvPr/>
          </p:nvSpPr>
          <p:spPr bwMode="auto">
            <a:xfrm>
              <a:off x="1407" y="2416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9" name="AutoShape 97"/>
            <p:cNvSpPr>
              <a:spLocks noChangeArrowheads="1"/>
            </p:cNvSpPr>
            <p:nvPr/>
          </p:nvSpPr>
          <p:spPr bwMode="auto">
            <a:xfrm>
              <a:off x="1408" y="1824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2233613" y="2895600"/>
            <a:ext cx="6450012" cy="1425575"/>
            <a:chOff x="1408" y="1824"/>
            <a:chExt cx="4063" cy="898"/>
          </a:xfrm>
        </p:grpSpPr>
        <p:sp>
          <p:nvSpPr>
            <p:cNvPr id="1052" name="AutoShape 81"/>
            <p:cNvSpPr>
              <a:spLocks noChangeArrowheads="1"/>
            </p:cNvSpPr>
            <p:nvPr/>
          </p:nvSpPr>
          <p:spPr bwMode="auto">
            <a:xfrm>
              <a:off x="1408" y="1824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53" name="AutoShape 82"/>
            <p:cNvSpPr>
              <a:spLocks noChangeArrowheads="1"/>
            </p:cNvSpPr>
            <p:nvPr/>
          </p:nvSpPr>
          <p:spPr bwMode="auto">
            <a:xfrm>
              <a:off x="1408" y="2416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1661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smtClean="0">
                <a:solidFill>
                  <a:srgbClr val="5E574E"/>
                </a:solidFill>
                <a:latin typeface="Arial" charset="0"/>
              </a:rPr>
              <a:t>Präsentation für die Informationsveranstaltung zur Wahl der Leistungskurse in der Jgst. 10</a:t>
            </a:r>
            <a:endParaRPr lang="en-US" altLang="de-DE" sz="1000" b="0" smtClean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 smtClean="0"/>
              <a:t>Belegungen Q1.I – Q2.II</a:t>
            </a: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939800" y="1938338"/>
            <a:ext cx="7493000" cy="2324100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>
                <a:solidFill>
                  <a:srgbClr val="000000"/>
                </a:solidFill>
              </a:rPr>
              <a:t>In der gesamten Qualifikationsphase müssen in der Regel</a:t>
            </a:r>
            <a:r>
              <a:rPr lang="de-DE" altLang="de-DE" sz="3200" b="1">
                <a:solidFill>
                  <a:srgbClr val="FF3300"/>
                </a:solidFill>
              </a:rPr>
              <a:t> 40</a:t>
            </a:r>
            <a:r>
              <a:rPr lang="de-DE" altLang="de-DE" sz="3200" b="1">
                <a:solidFill>
                  <a:srgbClr val="000000"/>
                </a:solidFill>
              </a:rPr>
              <a:t> anrechenbare Kurse (= Kurshalbjahre) belegt werden.</a:t>
            </a:r>
          </a:p>
          <a:p>
            <a:pPr>
              <a:spcBef>
                <a:spcPct val="50000"/>
              </a:spcBef>
            </a:pPr>
            <a:r>
              <a:rPr lang="de-DE" altLang="de-DE" sz="3200" b="1">
                <a:solidFill>
                  <a:srgbClr val="FF3300"/>
                </a:solidFill>
              </a:rPr>
              <a:t>8 Leistungskurse,  32 Grundkurse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938213" y="3873500"/>
            <a:ext cx="802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50000"/>
              </a:spcBef>
              <a:buFontTx/>
              <a:buChar char="•"/>
            </a:pPr>
            <a:endParaRPr lang="de-DE" altLang="de-DE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animBg="1" autoUpdateAnimBg="0"/>
      <p:bldP spid="2211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smtClean="0"/>
              <a:t>Bilingualer Bildungsgang in der Sek II</a:t>
            </a:r>
            <a:r>
              <a:rPr lang="de-DE" altLang="de-DE" smtClean="0"/>
              <a:t> 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534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sz="1600"/>
              <a:t> </a:t>
            </a:r>
            <a:r>
              <a:rPr lang="de-DE" altLang="de-DE" sz="1800" b="1"/>
              <a:t>Schülerinnen, die in der Sek I bilingualen Unterricht erhalten haben, können ihre 	Schullaufbahn in der Sek II bilingual fortsetzen. 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381000" y="1806575"/>
            <a:ext cx="8610600" cy="14112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74700" algn="l"/>
                <a:tab pos="1054100" algn="l"/>
              </a:tabLst>
              <a:defRPr/>
            </a:pPr>
            <a:r>
              <a:rPr lang="de-DE" sz="1800" b="1" dirty="0"/>
              <a:t> In der </a:t>
            </a:r>
            <a:r>
              <a:rPr lang="de-DE" sz="1800" b="1" u="sng" dirty="0">
                <a:solidFill>
                  <a:srgbClr val="00B050"/>
                </a:solidFill>
              </a:rPr>
              <a:t>Einführungsphase</a:t>
            </a:r>
            <a:r>
              <a:rPr lang="de-DE" sz="1800" b="1" dirty="0"/>
              <a:t> sind folgende Fächer im Grundkursbereich zu belegen: 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774700" algn="l"/>
                <a:tab pos="1054100" algn="l"/>
              </a:tabLst>
              <a:defRPr/>
            </a:pPr>
            <a:r>
              <a:rPr lang="de-DE" sz="1800" b="1" dirty="0"/>
              <a:t>             a)	Grundkurs Englisch (3-stündig),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774700" algn="l"/>
                <a:tab pos="1054100" algn="l"/>
              </a:tabLst>
              <a:defRPr/>
            </a:pPr>
            <a:r>
              <a:rPr lang="de-DE" sz="1800" b="1" dirty="0"/>
              <a:t>	b)	Grundkurs Geschichte in englischer Sprache (3-stündig),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774700" algn="l"/>
                <a:tab pos="1054100" algn="l"/>
              </a:tabLst>
              <a:defRPr/>
            </a:pPr>
            <a:r>
              <a:rPr lang="de-DE" sz="1800" b="1" dirty="0"/>
              <a:t>	c)	Grundkurs Erdkunde in englischer Sprache  (3-stündig), </a:t>
            </a:r>
            <a:endParaRPr lang="de-DE" dirty="0"/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381000" y="3228975"/>
            <a:ext cx="8667750" cy="1549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165100" algn="l"/>
              </a:tabLst>
              <a:defRPr/>
            </a:pPr>
            <a:r>
              <a:rPr lang="de-DE" sz="1800" b="1" dirty="0"/>
              <a:t> In der </a:t>
            </a:r>
            <a:r>
              <a:rPr lang="de-DE" sz="1800" b="1" u="sng" dirty="0">
                <a:solidFill>
                  <a:srgbClr val="00B050"/>
                </a:solidFill>
              </a:rPr>
              <a:t>Qualifikationsphase</a:t>
            </a:r>
            <a:r>
              <a:rPr lang="de-DE" sz="1800" b="1" dirty="0">
                <a:solidFill>
                  <a:srgbClr val="00B050"/>
                </a:solidFill>
              </a:rPr>
              <a:t> ist Englisch 1</a:t>
            </a:r>
            <a:r>
              <a:rPr lang="de-DE" sz="1800" b="1" dirty="0" smtClean="0">
                <a:solidFill>
                  <a:srgbClr val="00B050"/>
                </a:solidFill>
              </a:rPr>
              <a:t>. Leistungsfach</a:t>
            </a:r>
            <a:r>
              <a:rPr lang="de-DE" sz="1800" b="1" dirty="0"/>
              <a:t>. Der Grundkurs Geschichte   	in englischer Sprache wird bis zum Ende der Qualifikationsphase Q2.II fortgeführt.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165100" algn="l"/>
              </a:tabLst>
              <a:defRPr/>
            </a:pPr>
            <a:r>
              <a:rPr lang="de-DE" sz="1800" b="1" dirty="0"/>
              <a:t> Die Schülerin legt den </a:t>
            </a:r>
            <a:r>
              <a:rPr lang="de-DE" sz="1800" b="1" dirty="0">
                <a:solidFill>
                  <a:srgbClr val="00B050"/>
                </a:solidFill>
              </a:rPr>
              <a:t>Grundkurs Geschichte </a:t>
            </a:r>
            <a:r>
              <a:rPr lang="de-DE" sz="1800" b="1" dirty="0"/>
              <a:t>zu Beginn von Q2.I               	</a:t>
            </a:r>
            <a:r>
              <a:rPr lang="de-DE" sz="1800" b="1" dirty="0">
                <a:solidFill>
                  <a:srgbClr val="00B050"/>
                </a:solidFill>
              </a:rPr>
              <a:t>als 3. oder 4</a:t>
            </a:r>
            <a:r>
              <a:rPr lang="de-DE" sz="1800" b="1" dirty="0" smtClean="0">
                <a:solidFill>
                  <a:srgbClr val="00B050"/>
                </a:solidFill>
              </a:rPr>
              <a:t>. Abiturfach </a:t>
            </a:r>
            <a:r>
              <a:rPr lang="de-DE" sz="1800" b="1" dirty="0"/>
              <a:t>fest.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165100" algn="l"/>
              </a:tabLst>
              <a:defRPr/>
            </a:pPr>
            <a:r>
              <a:rPr lang="de-DE" sz="1800" b="1" dirty="0"/>
              <a:t> Die </a:t>
            </a:r>
            <a:r>
              <a:rPr lang="de-DE" sz="1800" b="1" dirty="0">
                <a:solidFill>
                  <a:srgbClr val="00B050"/>
                </a:solidFill>
              </a:rPr>
              <a:t>Abiturprüfung</a:t>
            </a:r>
            <a:r>
              <a:rPr lang="de-DE" sz="1800" b="1" dirty="0"/>
              <a:t> in Geschichte findet </a:t>
            </a:r>
            <a:r>
              <a:rPr lang="de-DE" sz="1800" b="1" dirty="0">
                <a:solidFill>
                  <a:srgbClr val="00B050"/>
                </a:solidFill>
              </a:rPr>
              <a:t>in englischer Sprache</a:t>
            </a:r>
            <a:r>
              <a:rPr lang="de-DE" sz="1800" b="1" dirty="0">
                <a:solidFill>
                  <a:schemeClr val="folHlink"/>
                </a:solidFill>
              </a:rPr>
              <a:t> </a:t>
            </a:r>
            <a:r>
              <a:rPr lang="de-DE" sz="1800" b="1" dirty="0"/>
              <a:t>statt.</a:t>
            </a:r>
            <a:endParaRPr lang="de-DE" dirty="0"/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381000" y="4892675"/>
            <a:ext cx="8413750" cy="860425"/>
          </a:xfrm>
          <a:prstGeom prst="rect">
            <a:avLst/>
          </a:prstGeom>
          <a:noFill/>
          <a:ln w="254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1800" b="1" dirty="0"/>
              <a:t>Auf dem </a:t>
            </a:r>
            <a:r>
              <a:rPr lang="de-DE" altLang="de-DE" sz="1800" b="1" dirty="0">
                <a:solidFill>
                  <a:srgbClr val="00B050"/>
                </a:solidFill>
              </a:rPr>
              <a:t>Abiturzeugnis</a:t>
            </a:r>
            <a:r>
              <a:rPr lang="de-DE" altLang="de-DE" sz="1800" b="1" dirty="0"/>
              <a:t> wird Folgendes vermerkt: (Name) hat den bilingualen englischen Unterricht von Klasse 5 bis Q2 mit Erfolg besucht und die Abitur-       </a:t>
            </a:r>
            <a:r>
              <a:rPr lang="de-DE" altLang="de-DE" sz="1800" b="1" dirty="0" err="1"/>
              <a:t>prüfung</a:t>
            </a:r>
            <a:r>
              <a:rPr lang="de-DE" altLang="de-DE" sz="1800" b="1" dirty="0"/>
              <a:t> im Grundkurs Geschichte in englischer Sprache abgelegt.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utoUpdateAnimBg="0"/>
      <p:bldP spid="158732" grpId="0" autoUpdateAnimBg="0"/>
      <p:bldP spid="158734" grpId="0" autoUpdateAnimBg="0"/>
      <p:bldP spid="15873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Certilingua in der Sek II</a:t>
            </a:r>
            <a:r>
              <a:rPr lang="de-DE" altLang="de-DE" sz="3600" smtClean="0"/>
              <a:t> 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74675" y="1293813"/>
            <a:ext cx="78867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b="1"/>
              <a:t>Auch Schülerinnen, die in der Sek I keinen bilingualen Unterricht erhalten haben, können als gesellschafts-wissenschaftliches Fach den Grundkurs Geschichte in englischer Sprache (3-stündig) belegen.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574675" y="2806700"/>
            <a:ext cx="81915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b="1" dirty="0"/>
              <a:t>Sie </a:t>
            </a:r>
            <a:r>
              <a:rPr lang="de-DE" altLang="de-DE" b="1" dirty="0" smtClean="0"/>
              <a:t>haben </a:t>
            </a:r>
            <a:r>
              <a:rPr lang="de-DE" altLang="de-DE" b="1" dirty="0"/>
              <a:t>damit die Möglichkeit, den Abschluss </a:t>
            </a:r>
            <a:r>
              <a:rPr lang="de-DE" altLang="de-DE" b="1" dirty="0" err="1"/>
              <a:t>Certilingua</a:t>
            </a:r>
            <a:r>
              <a:rPr lang="de-DE" altLang="de-DE" b="1" dirty="0"/>
              <a:t> zu erhalten.</a:t>
            </a: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574675" y="4462463"/>
            <a:ext cx="8191500" cy="1077912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b="1"/>
              <a:t>Das SAG ist Certilingua-Schule und kann den vom Land NRW geförderten Abschluss zeitgleich mit dem Abitur vergeben.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574675" y="3670300"/>
            <a:ext cx="8191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b="1"/>
              <a:t>Diese Möglichkeit steht natürlich auch den bilingualen Schülerinnen offen.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utoUpdateAnimBg="0"/>
      <p:bldP spid="268297" grpId="0" animBg="1" autoUpdateAnimBg="0"/>
      <p:bldP spid="26829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Certilingua in der Sek II</a:t>
            </a:r>
            <a:r>
              <a:rPr lang="de-DE" altLang="de-DE" sz="3600" smtClean="0"/>
              <a:t> 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431800" y="1114425"/>
            <a:ext cx="8407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2200" b="1"/>
              <a:t>Um den Certilingua Abschluss zu erhalten, müssen folgende Bedingungen erfüllt werden: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31800" y="1870075"/>
            <a:ext cx="8445500" cy="720725"/>
          </a:xfrm>
          <a:prstGeom prst="rect">
            <a:avLst/>
          </a:prstGeom>
          <a:noFill/>
          <a:ln w="254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2200" b="1" dirty="0">
                <a:solidFill>
                  <a:schemeClr val="accent2"/>
                </a:solidFill>
              </a:rPr>
              <a:t>1.</a:t>
            </a:r>
            <a:r>
              <a:rPr lang="de-DE" altLang="de-DE" sz="2200" b="1" dirty="0"/>
              <a:t>	Geschichte bilingual wird ab </a:t>
            </a:r>
            <a:r>
              <a:rPr lang="de-DE" altLang="de-DE" sz="2200" b="1" dirty="0" smtClean="0"/>
              <a:t>EF </a:t>
            </a:r>
            <a:r>
              <a:rPr lang="de-DE" altLang="de-DE" sz="2200" b="1" dirty="0"/>
              <a:t>bis </a:t>
            </a:r>
            <a:r>
              <a:rPr lang="de-DE" altLang="de-DE" sz="2200" b="1" dirty="0" smtClean="0"/>
              <a:t>Q2.I </a:t>
            </a:r>
            <a:r>
              <a:rPr lang="de-DE" altLang="de-DE" sz="2200" b="1" u="sng" dirty="0"/>
              <a:t>schriftlich</a:t>
            </a:r>
            <a:r>
              <a:rPr lang="de-DE" altLang="de-DE" sz="2200" b="1" dirty="0"/>
              <a:t> belegt, es muss aber nicht Abiturfach sein.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431800" y="2733675"/>
            <a:ext cx="8470900" cy="1022350"/>
          </a:xfrm>
          <a:prstGeom prst="rect">
            <a:avLst/>
          </a:prstGeom>
          <a:noFill/>
          <a:ln w="254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2200" b="1" dirty="0">
                <a:solidFill>
                  <a:schemeClr val="accent2"/>
                </a:solidFill>
              </a:rPr>
              <a:t>2.</a:t>
            </a:r>
            <a:r>
              <a:rPr lang="de-DE" altLang="de-DE" sz="2200" b="1" dirty="0"/>
              <a:t>	Es werden zwei moderne Fremdsprachen (Englisch, Französisch, Spanisch) von </a:t>
            </a:r>
            <a:r>
              <a:rPr lang="de-DE" altLang="de-DE" sz="2200" b="1" dirty="0" smtClean="0"/>
              <a:t>EF </a:t>
            </a:r>
            <a:r>
              <a:rPr lang="de-DE" altLang="de-DE" sz="2200" b="1" dirty="0"/>
              <a:t>bis </a:t>
            </a:r>
            <a:r>
              <a:rPr lang="de-DE" altLang="de-DE" sz="2200" b="1" dirty="0" smtClean="0"/>
              <a:t>Q2.I </a:t>
            </a:r>
            <a:r>
              <a:rPr lang="de-DE" altLang="de-DE" sz="2200" b="1" u="sng" dirty="0"/>
              <a:t>schriftlich</a:t>
            </a:r>
            <a:r>
              <a:rPr lang="de-DE" altLang="de-DE" sz="2200" b="1" dirty="0"/>
              <a:t> belegt, müssen aber nicht Abiturfächer sein.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431800" y="3886200"/>
            <a:ext cx="8458200" cy="1022350"/>
          </a:xfrm>
          <a:prstGeom prst="rect">
            <a:avLst/>
          </a:prstGeom>
          <a:noFill/>
          <a:ln w="254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2200" b="1">
                <a:solidFill>
                  <a:schemeClr val="accent2"/>
                </a:solidFill>
              </a:rPr>
              <a:t>3.</a:t>
            </a:r>
            <a:r>
              <a:rPr lang="de-DE" altLang="de-DE" sz="2200" b="1"/>
              <a:t>	Es muss an einem Auslandsprojekt teilgenommen </a:t>
            </a:r>
            <a:br>
              <a:rPr lang="de-DE" altLang="de-DE" sz="2200" b="1"/>
            </a:br>
            <a:r>
              <a:rPr lang="de-DE" altLang="de-DE" sz="2200" b="1"/>
              <a:t>(z.B. Betriebspraktikum in London) und eine Projektarbeit geschrieben werden.</a:t>
            </a: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431800" y="5037138"/>
            <a:ext cx="8420100" cy="720725"/>
          </a:xfrm>
          <a:prstGeom prst="rect">
            <a:avLst/>
          </a:prstGeom>
          <a:noFill/>
          <a:ln w="254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2200" b="1" dirty="0">
                <a:solidFill>
                  <a:schemeClr val="accent2"/>
                </a:solidFill>
              </a:rPr>
              <a:t>4.</a:t>
            </a:r>
            <a:r>
              <a:rPr lang="de-DE" altLang="de-DE" sz="2200" b="1" dirty="0"/>
              <a:t>	In allen drei Bereichen muss in der Regel mindestens die Note</a:t>
            </a:r>
            <a:br>
              <a:rPr lang="de-DE" altLang="de-DE" sz="2200" b="1" dirty="0"/>
            </a:br>
            <a:r>
              <a:rPr lang="de-DE" altLang="de-DE" sz="2200" b="1" dirty="0"/>
              <a:t>2- (10 Punkte) erreicht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 autoUpdateAnimBg="0"/>
      <p:bldP spid="270341" grpId="0" animBg="1" autoUpdateAnimBg="0"/>
      <p:bldP spid="270342" grpId="0" animBg="1" autoUpdateAnimBg="0"/>
      <p:bldP spid="27034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. 9</a:t>
            </a:r>
            <a:endParaRPr lang="en-US" altLang="de-DE" sz="1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1263" y="250825"/>
            <a:ext cx="7551737" cy="660400"/>
          </a:xfrm>
        </p:spPr>
        <p:txBody>
          <a:bodyPr/>
          <a:lstStyle/>
          <a:p>
            <a:r>
              <a:rPr lang="de-DE" altLang="de-DE" dirty="0" smtClean="0"/>
              <a:t>Phasen der Ausbildung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75000" y="2501900"/>
            <a:ext cx="723900" cy="3035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23925" y="4408488"/>
            <a:ext cx="7439025" cy="13477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953336" y="4638675"/>
            <a:ext cx="21788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 dirty="0">
                <a:solidFill>
                  <a:srgbClr val="FFFFCC"/>
                </a:solidFill>
              </a:rPr>
              <a:t>Einführungs-   </a:t>
            </a:r>
          </a:p>
          <a:p>
            <a:pPr algn="r"/>
            <a:r>
              <a:rPr kumimoji="0" lang="de-DE" altLang="de-DE" b="1" dirty="0" err="1">
                <a:solidFill>
                  <a:srgbClr val="FFFFCC"/>
                </a:solidFill>
              </a:rPr>
              <a:t>phase</a:t>
            </a:r>
            <a:r>
              <a:rPr kumimoji="0" lang="de-DE" altLang="de-DE" b="1" dirty="0">
                <a:solidFill>
                  <a:srgbClr val="FFFFCC"/>
                </a:solidFill>
              </a:rPr>
              <a:t>  (</a:t>
            </a:r>
            <a:r>
              <a:rPr kumimoji="0" lang="de-DE" altLang="de-DE" b="1" dirty="0" smtClean="0">
                <a:solidFill>
                  <a:srgbClr val="FFFFCC"/>
                </a:solidFill>
              </a:rPr>
              <a:t>EF)      </a:t>
            </a:r>
            <a:endParaRPr kumimoji="0" lang="de-DE" altLang="de-DE" sz="2000" dirty="0">
              <a:solidFill>
                <a:srgbClr val="000099"/>
              </a:solidFill>
            </a:endParaRP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919163" y="3890963"/>
            <a:ext cx="7442200" cy="528637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919163" y="2538413"/>
            <a:ext cx="7442200" cy="1347787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919163" y="1973263"/>
            <a:ext cx="7435850" cy="528637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384674" y="4514850"/>
            <a:ext cx="3230564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de-DE" sz="4000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11 </a:t>
            </a:r>
            <a:r>
              <a:rPr kumimoji="0" lang="de-DE" sz="40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Grundkurse</a:t>
            </a:r>
            <a:endParaRPr kumimoji="0" lang="de-DE" sz="4000" dirty="0">
              <a:solidFill>
                <a:srgbClr val="000000"/>
              </a:solidFill>
            </a:endParaRP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1230313" y="38862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>
                <a:solidFill>
                  <a:srgbClr val="000000"/>
                </a:solidFill>
              </a:rPr>
              <a:t>Versetzung</a:t>
            </a:r>
            <a:endParaRPr kumimoji="0" lang="de-DE" altLang="de-DE" sz="2000">
              <a:solidFill>
                <a:srgbClr val="000000"/>
              </a:solidFill>
            </a:endParaRP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936625" y="4406900"/>
            <a:ext cx="742632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914400" y="2819400"/>
            <a:ext cx="2147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>
                <a:solidFill>
                  <a:srgbClr val="FFFFCC"/>
                </a:solidFill>
              </a:rPr>
              <a:t>Qualifikations-</a:t>
            </a:r>
          </a:p>
          <a:p>
            <a:pPr algn="r"/>
            <a:r>
              <a:rPr kumimoji="0" lang="de-DE" altLang="de-DE" b="1">
                <a:solidFill>
                  <a:srgbClr val="FFFFCC"/>
                </a:solidFill>
              </a:rPr>
              <a:t>phase (Q1, Q2)</a:t>
            </a:r>
            <a:endParaRPr kumimoji="0" lang="de-DE" altLang="de-DE" sz="2000">
              <a:solidFill>
                <a:srgbClr val="FFFFCC"/>
              </a:solidFill>
            </a:endParaRP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947738" y="3868738"/>
            <a:ext cx="739457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1504950" y="200818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>
                <a:solidFill>
                  <a:srgbClr val="000000"/>
                </a:solidFill>
              </a:rPr>
              <a:t>Zulassung</a:t>
            </a:r>
            <a:endParaRPr kumimoji="0" lang="de-DE" altLang="de-DE" sz="2000">
              <a:solidFill>
                <a:srgbClr val="000000"/>
              </a:solidFill>
            </a:endParaRPr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936625" y="2498725"/>
            <a:ext cx="740727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3892550" y="5184775"/>
            <a:ext cx="4356100" cy="492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de-DE" sz="320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Kontinuitätsprinzip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49963" y="2509838"/>
            <a:ext cx="1565275" cy="1903412"/>
            <a:chOff x="4213" y="1664"/>
            <a:chExt cx="986" cy="1433"/>
          </a:xfrm>
          <a:solidFill>
            <a:schemeClr val="bg1">
              <a:lumMod val="85000"/>
            </a:schemeClr>
          </a:solidFill>
        </p:grpSpPr>
        <p:sp>
          <p:nvSpPr>
            <p:cNvPr id="17450" name="AutoShape 18"/>
            <p:cNvSpPr>
              <a:spLocks noChangeArrowheads="1"/>
            </p:cNvSpPr>
            <p:nvPr/>
          </p:nvSpPr>
          <p:spPr bwMode="auto">
            <a:xfrm>
              <a:off x="4213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1" name="AutoShape 19"/>
            <p:cNvSpPr>
              <a:spLocks noChangeArrowheads="1"/>
            </p:cNvSpPr>
            <p:nvPr/>
          </p:nvSpPr>
          <p:spPr bwMode="auto">
            <a:xfrm>
              <a:off x="4414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2" name="AutoShape 20"/>
            <p:cNvSpPr>
              <a:spLocks noChangeArrowheads="1"/>
            </p:cNvSpPr>
            <p:nvPr/>
          </p:nvSpPr>
          <p:spPr bwMode="auto">
            <a:xfrm>
              <a:off x="4612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3" name="AutoShape 21"/>
            <p:cNvSpPr>
              <a:spLocks noChangeArrowheads="1"/>
            </p:cNvSpPr>
            <p:nvPr/>
          </p:nvSpPr>
          <p:spPr bwMode="auto">
            <a:xfrm>
              <a:off x="4813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4" name="AutoShape 22"/>
            <p:cNvSpPr>
              <a:spLocks noChangeArrowheads="1"/>
            </p:cNvSpPr>
            <p:nvPr/>
          </p:nvSpPr>
          <p:spPr bwMode="auto">
            <a:xfrm>
              <a:off x="5011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615238" y="2506663"/>
            <a:ext cx="804862" cy="1362075"/>
            <a:chOff x="5085" y="1672"/>
            <a:chExt cx="507" cy="876"/>
          </a:xfrm>
        </p:grpSpPr>
        <p:grpSp>
          <p:nvGrpSpPr>
            <p:cNvPr id="17446" name="Group 24"/>
            <p:cNvGrpSpPr>
              <a:grpSpLocks/>
            </p:cNvGrpSpPr>
            <p:nvPr/>
          </p:nvGrpSpPr>
          <p:grpSpPr bwMode="auto">
            <a:xfrm>
              <a:off x="5215" y="1672"/>
              <a:ext cx="377" cy="455"/>
              <a:chOff x="5215" y="1672"/>
              <a:chExt cx="377" cy="455"/>
            </a:xfrm>
          </p:grpSpPr>
          <p:sp>
            <p:nvSpPr>
              <p:cNvPr id="17448" name="AutoShape 25"/>
              <p:cNvSpPr>
                <a:spLocks noChangeArrowheads="1"/>
              </p:cNvSpPr>
              <p:nvPr/>
            </p:nvSpPr>
            <p:spPr bwMode="auto">
              <a:xfrm>
                <a:off x="5404" y="1672"/>
                <a:ext cx="188" cy="455"/>
              </a:xfrm>
              <a:prstGeom prst="upArrow">
                <a:avLst>
                  <a:gd name="adj1" fmla="val 50000"/>
                  <a:gd name="adj2" fmla="val 60505"/>
                </a:avLst>
              </a:prstGeom>
              <a:solidFill>
                <a:srgbClr val="CC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7449" name="AutoShape 26"/>
              <p:cNvSpPr>
                <a:spLocks noChangeArrowheads="1"/>
              </p:cNvSpPr>
              <p:nvPr/>
            </p:nvSpPr>
            <p:spPr bwMode="auto">
              <a:xfrm>
                <a:off x="5215" y="1672"/>
                <a:ext cx="188" cy="455"/>
              </a:xfrm>
              <a:prstGeom prst="upArrow">
                <a:avLst>
                  <a:gd name="adj1" fmla="val 50000"/>
                  <a:gd name="adj2" fmla="val 60505"/>
                </a:avLst>
              </a:prstGeom>
              <a:solidFill>
                <a:srgbClr val="CC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47" name="AutoShape 27"/>
            <p:cNvSpPr>
              <a:spLocks noChangeArrowheads="1"/>
            </p:cNvSpPr>
            <p:nvPr/>
          </p:nvSpPr>
          <p:spPr bwMode="auto">
            <a:xfrm>
              <a:off x="5085" y="2130"/>
              <a:ext cx="188" cy="418"/>
            </a:xfrm>
            <a:prstGeom prst="upArrow">
              <a:avLst>
                <a:gd name="adj1" fmla="val 50000"/>
                <a:gd name="adj2" fmla="val 55585"/>
              </a:avLst>
            </a:prstGeom>
            <a:solidFill>
              <a:srgbClr val="CC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204828" name="Line 28"/>
          <p:cNvSpPr>
            <a:spLocks noChangeShapeType="1"/>
          </p:cNvSpPr>
          <p:nvPr/>
        </p:nvSpPr>
        <p:spPr bwMode="auto">
          <a:xfrm>
            <a:off x="936625" y="1963738"/>
            <a:ext cx="737552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912813" y="1295400"/>
            <a:ext cx="7442200" cy="665163"/>
            <a:chOff x="863" y="816"/>
            <a:chExt cx="4688" cy="419"/>
          </a:xfrm>
        </p:grpSpPr>
        <p:sp>
          <p:nvSpPr>
            <p:cNvPr id="17444" name="Rectangle 30"/>
            <p:cNvSpPr>
              <a:spLocks noChangeArrowheads="1"/>
            </p:cNvSpPr>
            <p:nvPr/>
          </p:nvSpPr>
          <p:spPr bwMode="auto">
            <a:xfrm>
              <a:off x="863" y="816"/>
              <a:ext cx="4688" cy="419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45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824" y="816"/>
              <a:ext cx="215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/>
              <a:r>
                <a:rPr lang="de-DE" sz="3600" kern="10">
                  <a:ln w="12700" cap="sq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Abiturprüfung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962400" y="1752600"/>
            <a:ext cx="909638" cy="2665413"/>
            <a:chOff x="2784" y="1104"/>
            <a:chExt cx="573" cy="1679"/>
          </a:xfrm>
        </p:grpSpPr>
        <p:sp>
          <p:nvSpPr>
            <p:cNvPr id="17442" name="AutoShape 33"/>
            <p:cNvSpPr>
              <a:spLocks noChangeArrowheads="1"/>
            </p:cNvSpPr>
            <p:nvPr/>
          </p:nvSpPr>
          <p:spPr bwMode="auto">
            <a:xfrm>
              <a:off x="2784" y="1104"/>
              <a:ext cx="279" cy="1679"/>
            </a:xfrm>
            <a:prstGeom prst="upArrow">
              <a:avLst>
                <a:gd name="adj1" fmla="val 50000"/>
                <a:gd name="adj2" fmla="val 150448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1800" b="1">
                  <a:solidFill>
                    <a:srgbClr val="FFFFCC"/>
                  </a:solidFill>
                </a:rPr>
                <a:t>       1. LK</a:t>
              </a:r>
            </a:p>
          </p:txBody>
        </p:sp>
        <p:sp>
          <p:nvSpPr>
            <p:cNvPr id="17443" name="AutoShape 34"/>
            <p:cNvSpPr>
              <a:spLocks noChangeArrowheads="1"/>
            </p:cNvSpPr>
            <p:nvPr/>
          </p:nvSpPr>
          <p:spPr bwMode="auto">
            <a:xfrm>
              <a:off x="3078" y="1104"/>
              <a:ext cx="279" cy="1679"/>
            </a:xfrm>
            <a:prstGeom prst="upArrow">
              <a:avLst>
                <a:gd name="adj1" fmla="val 50000"/>
                <a:gd name="adj2" fmla="val 150448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1800" b="1">
                  <a:solidFill>
                    <a:srgbClr val="FFFFCC"/>
                  </a:solidFill>
                </a:rPr>
                <a:t>       2. LK</a:t>
              </a:r>
              <a:endParaRPr kumimoji="0"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862513" y="1758950"/>
            <a:ext cx="895350" cy="2657475"/>
            <a:chOff x="3351" y="1108"/>
            <a:chExt cx="564" cy="1674"/>
          </a:xfrm>
        </p:grpSpPr>
        <p:sp>
          <p:nvSpPr>
            <p:cNvPr id="17440" name="AutoShape 36"/>
            <p:cNvSpPr>
              <a:spLocks noChangeArrowheads="1"/>
            </p:cNvSpPr>
            <p:nvPr/>
          </p:nvSpPr>
          <p:spPr bwMode="auto">
            <a:xfrm>
              <a:off x="3351" y="1111"/>
              <a:ext cx="279" cy="1671"/>
            </a:xfrm>
            <a:prstGeom prst="upArrow">
              <a:avLst>
                <a:gd name="adj1" fmla="val 50000"/>
                <a:gd name="adj2" fmla="val 149731"/>
              </a:avLst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kumimoji="0" lang="de-DE" altLang="de-DE" sz="1800">
                  <a:solidFill>
                    <a:srgbClr val="333300"/>
                  </a:solidFill>
                </a:rPr>
                <a:t>3. Fach                    </a:t>
              </a:r>
              <a:endParaRPr kumimoji="0"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41" name="AutoShape 37"/>
            <p:cNvSpPr>
              <a:spLocks noChangeArrowheads="1"/>
            </p:cNvSpPr>
            <p:nvPr/>
          </p:nvSpPr>
          <p:spPr bwMode="auto">
            <a:xfrm>
              <a:off x="3636" y="1108"/>
              <a:ext cx="279" cy="1671"/>
            </a:xfrm>
            <a:prstGeom prst="upArrow">
              <a:avLst>
                <a:gd name="adj1" fmla="val 50000"/>
                <a:gd name="adj2" fmla="val 149731"/>
              </a:avLst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kumimoji="0" lang="de-DE" altLang="de-DE" sz="1800">
                  <a:solidFill>
                    <a:srgbClr val="333300"/>
                  </a:solidFill>
                </a:rPr>
                <a:t>4. Fach  </a:t>
              </a:r>
              <a:r>
                <a:rPr kumimoji="0" lang="de-DE" altLang="de-DE" sz="1800">
                  <a:solidFill>
                    <a:srgbClr val="FF0000"/>
                  </a:solidFill>
                </a:rPr>
                <a:t>                  </a:t>
              </a:r>
              <a:endParaRPr kumimoji="0"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17431" name="Rectangle 38"/>
          <p:cNvSpPr>
            <a:spLocks noChangeArrowheads="1"/>
          </p:cNvSpPr>
          <p:nvPr/>
        </p:nvSpPr>
        <p:spPr bwMode="auto">
          <a:xfrm>
            <a:off x="3065463" y="2514600"/>
            <a:ext cx="774700" cy="30099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39" name="Text Box 39"/>
          <p:cNvSpPr txBox="1">
            <a:spLocks noChangeArrowheads="1"/>
          </p:cNvSpPr>
          <p:nvPr/>
        </p:nvSpPr>
        <p:spPr bwMode="auto">
          <a:xfrm>
            <a:off x="3962400" y="3276600"/>
            <a:ext cx="4191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4000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 </a:t>
            </a:r>
            <a:r>
              <a:rPr kumimoji="0" lang="de-DE" altLang="de-DE" sz="4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2 </a:t>
            </a:r>
            <a:r>
              <a:rPr kumimoji="0" lang="de-DE" altLang="de-DE" sz="4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LK </a:t>
            </a:r>
            <a:r>
              <a:rPr kumimoji="0" lang="de-DE" altLang="de-DE" sz="4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und </a:t>
            </a:r>
            <a:r>
              <a:rPr kumimoji="0" lang="de-DE" altLang="de-DE" sz="4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8 GK</a:t>
            </a:r>
            <a:endParaRPr kumimoji="0" lang="de-DE" altLang="de-DE" dirty="0">
              <a:solidFill>
                <a:schemeClr val="bg1"/>
              </a:solidFill>
            </a:endParaRPr>
          </a:p>
        </p:txBody>
      </p:sp>
      <p:grpSp>
        <p:nvGrpSpPr>
          <p:cNvPr id="17433" name="Group 40"/>
          <p:cNvGrpSpPr>
            <a:grpSpLocks/>
          </p:cNvGrpSpPr>
          <p:nvPr/>
        </p:nvGrpSpPr>
        <p:grpSpPr bwMode="auto">
          <a:xfrm>
            <a:off x="2997200" y="2476500"/>
            <a:ext cx="887413" cy="3086100"/>
            <a:chOff x="2267" y="1560"/>
            <a:chExt cx="559" cy="1944"/>
          </a:xfrm>
        </p:grpSpPr>
        <p:sp>
          <p:nvSpPr>
            <p:cNvPr id="17434" name="Text Box 41"/>
            <p:cNvSpPr txBox="1">
              <a:spLocks noChangeArrowheads="1"/>
            </p:cNvSpPr>
            <p:nvPr/>
          </p:nvSpPr>
          <p:spPr bwMode="auto">
            <a:xfrm>
              <a:off x="2267" y="1560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Q2.II</a:t>
              </a:r>
            </a:p>
          </p:txBody>
        </p:sp>
        <p:sp>
          <p:nvSpPr>
            <p:cNvPr id="17435" name="Text Box 42"/>
            <p:cNvSpPr txBox="1">
              <a:spLocks noChangeArrowheads="1"/>
            </p:cNvSpPr>
            <p:nvPr/>
          </p:nvSpPr>
          <p:spPr bwMode="auto">
            <a:xfrm>
              <a:off x="2267" y="1763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Q2.I</a:t>
              </a:r>
            </a:p>
          </p:txBody>
        </p:sp>
        <p:sp>
          <p:nvSpPr>
            <p:cNvPr id="17436" name="Text Box 43"/>
            <p:cNvSpPr txBox="1">
              <a:spLocks noChangeArrowheads="1"/>
            </p:cNvSpPr>
            <p:nvPr/>
          </p:nvSpPr>
          <p:spPr bwMode="auto">
            <a:xfrm>
              <a:off x="2267" y="1966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Q1.II</a:t>
              </a:r>
            </a:p>
          </p:txBody>
        </p:sp>
        <p:sp>
          <p:nvSpPr>
            <p:cNvPr id="17437" name="Text Box 44"/>
            <p:cNvSpPr txBox="1">
              <a:spLocks noChangeArrowheads="1"/>
            </p:cNvSpPr>
            <p:nvPr/>
          </p:nvSpPr>
          <p:spPr bwMode="auto">
            <a:xfrm>
              <a:off x="2267" y="2169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Q1.I</a:t>
              </a:r>
            </a:p>
          </p:txBody>
        </p:sp>
        <p:sp>
          <p:nvSpPr>
            <p:cNvPr id="17438" name="Text Box 45"/>
            <p:cNvSpPr txBox="1">
              <a:spLocks noChangeArrowheads="1"/>
            </p:cNvSpPr>
            <p:nvPr/>
          </p:nvSpPr>
          <p:spPr bwMode="auto">
            <a:xfrm>
              <a:off x="2267" y="2915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 dirty="0" smtClean="0">
                  <a:solidFill>
                    <a:srgbClr val="FFFFCC"/>
                  </a:solidFill>
                </a:rPr>
                <a:t>EF.II</a:t>
              </a:r>
              <a:endParaRPr kumimoji="0" lang="de-DE" altLang="de-DE" b="1" dirty="0">
                <a:solidFill>
                  <a:srgbClr val="FFFFCC"/>
                </a:solidFill>
              </a:endParaRPr>
            </a:p>
          </p:txBody>
        </p:sp>
        <p:sp>
          <p:nvSpPr>
            <p:cNvPr id="17439" name="Text Box 46"/>
            <p:cNvSpPr txBox="1">
              <a:spLocks noChangeArrowheads="1"/>
            </p:cNvSpPr>
            <p:nvPr/>
          </p:nvSpPr>
          <p:spPr bwMode="auto">
            <a:xfrm>
              <a:off x="2267" y="3216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 dirty="0" smtClean="0">
                  <a:solidFill>
                    <a:srgbClr val="FFFFCC"/>
                  </a:solidFill>
                </a:rPr>
                <a:t>EF.I</a:t>
              </a:r>
              <a:endParaRPr kumimoji="0" lang="de-DE" altLang="de-DE" b="1" dirty="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820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utoUpdateAnimBg="0"/>
      <p:bldP spid="204806" grpId="0" animBg="1"/>
      <p:bldP spid="204807" grpId="0" animBg="1"/>
      <p:bldP spid="204808" grpId="0" animBg="1"/>
      <p:bldP spid="204809" grpId="0" autoUpdateAnimBg="0"/>
      <p:bldP spid="204810" grpId="0" autoUpdateAnimBg="0"/>
      <p:bldP spid="204811" grpId="0" animBg="1"/>
      <p:bldP spid="204812" grpId="0" autoUpdateAnimBg="0"/>
      <p:bldP spid="204813" grpId="0" animBg="1"/>
      <p:bldP spid="204814" grpId="0" autoUpdateAnimBg="0"/>
      <p:bldP spid="204815" grpId="0" animBg="1"/>
      <p:bldP spid="204816" grpId="0" autoUpdateAnimBg="0"/>
      <p:bldP spid="204828" grpId="0" animBg="1"/>
      <p:bldP spid="20483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Certilingua in der Sek II</a:t>
            </a:r>
            <a:r>
              <a:rPr lang="de-DE" altLang="de-DE" sz="3600" smtClean="0"/>
              <a:t> </a:t>
            </a: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1079500" y="1527175"/>
            <a:ext cx="53403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sz="2800" b="1"/>
              <a:t> Voraussetzungen: </a:t>
            </a:r>
            <a:br>
              <a:rPr lang="de-DE" altLang="de-DE" sz="2800" b="1"/>
            </a:br>
            <a:r>
              <a:rPr lang="de-DE" altLang="de-DE" sz="2800" b="1"/>
              <a:t>	gute Kenntnisse in Englisch</a:t>
            </a:r>
            <a:endParaRPr lang="de-DE" altLang="de-DE" sz="2800"/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1079500" y="2698750"/>
            <a:ext cx="7842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sz="2800" b="1" dirty="0"/>
              <a:t>Am besten: 		</a:t>
            </a:r>
            <a:br>
              <a:rPr lang="de-DE" altLang="de-DE" sz="2800" b="1" dirty="0"/>
            </a:br>
            <a:r>
              <a:rPr lang="de-DE" altLang="de-DE" sz="2800" b="1" dirty="0" smtClean="0"/>
              <a:t>die jetzige Fachlehrkraft </a:t>
            </a:r>
            <a:r>
              <a:rPr lang="de-DE" altLang="de-DE" sz="2800" b="1" dirty="0"/>
              <a:t>in Englisch ansprechen und </a:t>
            </a:r>
            <a:r>
              <a:rPr lang="de-DE" altLang="de-DE" sz="2800" b="1" dirty="0" smtClean="0"/>
              <a:t>die Fachlehrkraft in </a:t>
            </a:r>
            <a:r>
              <a:rPr lang="de-DE" altLang="de-DE" sz="2800" b="1" dirty="0"/>
              <a:t>Geschichte.</a:t>
            </a:r>
            <a:endParaRPr lang="de-DE" altLang="de-DE" sz="2800" dirty="0"/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1079500" y="4210050"/>
            <a:ext cx="76136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sz="2800" b="1"/>
              <a:t>Herr Altberg (Englisch/Geschichte)</a:t>
            </a:r>
            <a:br>
              <a:rPr lang="de-DE" altLang="de-DE" sz="2800" b="1"/>
            </a:br>
            <a:r>
              <a:rPr lang="de-DE" altLang="de-DE" sz="2800" b="1"/>
              <a:t>gibt genaue Auskunft und muss kontaktiert werden.</a:t>
            </a:r>
            <a:endParaRPr lang="de-DE" altLang="de-D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 autoUpdateAnimBg="0"/>
      <p:bldP spid="269319" grpId="0" autoUpdateAnimBg="0"/>
      <p:bldP spid="2693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0825"/>
            <a:ext cx="8008938" cy="685800"/>
          </a:xfrm>
          <a:noFill/>
        </p:spPr>
        <p:txBody>
          <a:bodyPr/>
          <a:lstStyle/>
          <a:p>
            <a:r>
              <a:rPr lang="de-DE" altLang="de-DE" i="1" smtClean="0"/>
              <a:t>Klausuren in der Einführungsphase</a:t>
            </a:r>
          </a:p>
        </p:txBody>
      </p:sp>
      <p:sp>
        <p:nvSpPr>
          <p:cNvPr id="232766" name="Text Box 318"/>
          <p:cNvSpPr txBox="1">
            <a:spLocks noChangeArrowheads="1"/>
          </p:cNvSpPr>
          <p:nvPr/>
        </p:nvSpPr>
        <p:spPr bwMode="auto">
          <a:xfrm>
            <a:off x="574675" y="4521200"/>
            <a:ext cx="812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>
                <a:solidFill>
                  <a:schemeClr val="accent2"/>
                </a:solidFill>
              </a:rPr>
              <a:t>In </a:t>
            </a:r>
            <a:r>
              <a:rPr lang="de-DE" altLang="de-DE" sz="2800" b="1" dirty="0" smtClean="0">
                <a:solidFill>
                  <a:schemeClr val="accent2"/>
                </a:solidFill>
              </a:rPr>
              <a:t>EF.II </a:t>
            </a:r>
            <a:r>
              <a:rPr lang="de-DE" altLang="de-DE" sz="2800" b="1" dirty="0">
                <a:solidFill>
                  <a:schemeClr val="accent2"/>
                </a:solidFill>
              </a:rPr>
              <a:t>wird die zweite Klausur in Deutsch und Mathematik landeseinheitlich zentral gestellt.</a:t>
            </a:r>
          </a:p>
        </p:txBody>
      </p:sp>
      <p:sp>
        <p:nvSpPr>
          <p:cNvPr id="232767" name="Text Box 319"/>
          <p:cNvSpPr txBox="1">
            <a:spLocks noChangeArrowheads="1"/>
          </p:cNvSpPr>
          <p:nvPr/>
        </p:nvSpPr>
        <p:spPr bwMode="auto">
          <a:xfrm>
            <a:off x="574675" y="1619250"/>
            <a:ext cx="166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Deutsch</a:t>
            </a:r>
          </a:p>
        </p:txBody>
      </p:sp>
      <p:sp>
        <p:nvSpPr>
          <p:cNvPr id="36870" name="Text Box 321"/>
          <p:cNvSpPr txBox="1">
            <a:spLocks noChangeArrowheads="1"/>
          </p:cNvSpPr>
          <p:nvPr/>
        </p:nvSpPr>
        <p:spPr bwMode="auto">
          <a:xfrm>
            <a:off x="3403600" y="1181100"/>
            <a:ext cx="2451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mindestens in:</a:t>
            </a:r>
          </a:p>
        </p:txBody>
      </p:sp>
      <p:sp>
        <p:nvSpPr>
          <p:cNvPr id="232772" name="Text Box 324"/>
          <p:cNvSpPr txBox="1">
            <a:spLocks noChangeArrowheads="1"/>
          </p:cNvSpPr>
          <p:nvPr/>
        </p:nvSpPr>
        <p:spPr bwMode="auto">
          <a:xfrm>
            <a:off x="574675" y="3778250"/>
            <a:ext cx="8343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einer </a:t>
            </a:r>
            <a:r>
              <a:rPr lang="de-DE" altLang="de-DE" sz="2800" b="1" dirty="0" smtClean="0">
                <a:solidFill>
                  <a:srgbClr val="000099"/>
                </a:solidFill>
              </a:rPr>
              <a:t>Naturwissenschaft </a:t>
            </a:r>
            <a:r>
              <a:rPr lang="de-DE" altLang="de-DE" sz="2000" b="1" dirty="0">
                <a:solidFill>
                  <a:srgbClr val="000099"/>
                </a:solidFill>
              </a:rPr>
              <a:t>(Wechsel zum Halbjahr möglich)</a:t>
            </a:r>
          </a:p>
        </p:txBody>
      </p:sp>
      <p:sp>
        <p:nvSpPr>
          <p:cNvPr id="232773" name="Text Box 325"/>
          <p:cNvSpPr txBox="1">
            <a:spLocks noChangeArrowheads="1"/>
          </p:cNvSpPr>
          <p:nvPr/>
        </p:nvSpPr>
        <p:spPr bwMode="auto">
          <a:xfrm>
            <a:off x="574675" y="3238500"/>
            <a:ext cx="250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Mathematik </a:t>
            </a:r>
            <a:endParaRPr lang="de-DE" altLang="de-DE"/>
          </a:p>
        </p:txBody>
      </p:sp>
      <p:sp>
        <p:nvSpPr>
          <p:cNvPr id="232774" name="Text Box 326"/>
          <p:cNvSpPr txBox="1">
            <a:spLocks noChangeArrowheads="1"/>
          </p:cNvSpPr>
          <p:nvPr/>
        </p:nvSpPr>
        <p:spPr bwMode="auto">
          <a:xfrm>
            <a:off x="574675" y="2698750"/>
            <a:ext cx="7683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einer Gesellschaftswiss. </a:t>
            </a:r>
            <a:r>
              <a:rPr lang="de-DE" altLang="de-DE" sz="2000" b="1">
                <a:solidFill>
                  <a:srgbClr val="000099"/>
                </a:solidFill>
              </a:rPr>
              <a:t>(Wechsel zum Halbjahr möglich)</a:t>
            </a:r>
            <a:endParaRPr lang="de-DE" altLang="de-DE"/>
          </a:p>
        </p:txBody>
      </p:sp>
      <p:sp>
        <p:nvSpPr>
          <p:cNvPr id="232775" name="Text Box 327"/>
          <p:cNvSpPr txBox="1">
            <a:spLocks noChangeArrowheads="1"/>
          </p:cNvSpPr>
          <p:nvPr/>
        </p:nvSpPr>
        <p:spPr bwMode="auto">
          <a:xfrm>
            <a:off x="574675" y="2159000"/>
            <a:ext cx="367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allen Fremdsprachen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2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766" grpId="0" autoUpdateAnimBg="0"/>
      <p:bldP spid="232767" grpId="0" autoUpdateAnimBg="0"/>
      <p:bldP spid="232772" grpId="0" autoUpdateAnimBg="0"/>
      <p:bldP spid="232773" grpId="0" autoUpdateAnimBg="0"/>
      <p:bldP spid="232774" grpId="0" autoUpdateAnimBg="0"/>
      <p:bldP spid="23277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0825"/>
            <a:ext cx="8008938" cy="685800"/>
          </a:xfrm>
          <a:noFill/>
        </p:spPr>
        <p:txBody>
          <a:bodyPr/>
          <a:lstStyle/>
          <a:p>
            <a:r>
              <a:rPr lang="de-DE" altLang="de-DE" i="1" smtClean="0"/>
              <a:t>Klausuren in der Einführungsphase</a:t>
            </a:r>
          </a:p>
        </p:txBody>
      </p:sp>
      <p:grpSp>
        <p:nvGrpSpPr>
          <p:cNvPr id="37892" name="Group 335"/>
          <p:cNvGrpSpPr>
            <a:grpSpLocks/>
          </p:cNvGrpSpPr>
          <p:nvPr/>
        </p:nvGrpSpPr>
        <p:grpSpPr bwMode="auto">
          <a:xfrm>
            <a:off x="1689100" y="1117600"/>
            <a:ext cx="5681663" cy="4686300"/>
            <a:chOff x="1296" y="672"/>
            <a:chExt cx="3579" cy="2952"/>
          </a:xfrm>
        </p:grpSpPr>
        <p:grpSp>
          <p:nvGrpSpPr>
            <p:cNvPr id="37894" name="Group 221"/>
            <p:cNvGrpSpPr>
              <a:grpSpLocks/>
            </p:cNvGrpSpPr>
            <p:nvPr/>
          </p:nvGrpSpPr>
          <p:grpSpPr bwMode="auto">
            <a:xfrm>
              <a:off x="1296" y="672"/>
              <a:ext cx="3579" cy="2279"/>
              <a:chOff x="1296" y="672"/>
              <a:chExt cx="3579" cy="2279"/>
            </a:xfrm>
          </p:grpSpPr>
          <p:sp>
            <p:nvSpPr>
              <p:cNvPr id="38007" name="Rectangle 21"/>
              <p:cNvSpPr>
                <a:spLocks noChangeArrowheads="1"/>
              </p:cNvSpPr>
              <p:nvPr/>
            </p:nvSpPr>
            <p:spPr bwMode="auto">
              <a:xfrm>
                <a:off x="3575" y="741"/>
                <a:ext cx="1228" cy="30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08" name="Rectangle 22"/>
              <p:cNvSpPr>
                <a:spLocks noChangeArrowheads="1"/>
              </p:cNvSpPr>
              <p:nvPr/>
            </p:nvSpPr>
            <p:spPr bwMode="auto">
              <a:xfrm>
                <a:off x="3796" y="755"/>
                <a:ext cx="55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 dirty="0">
                    <a:solidFill>
                      <a:srgbClr val="000000"/>
                    </a:solidFill>
                  </a:rPr>
                  <a:t>    </a:t>
                </a:r>
                <a:r>
                  <a:rPr lang="de-DE" altLang="de-DE" sz="3200" dirty="0" smtClean="0">
                    <a:solidFill>
                      <a:srgbClr val="000000"/>
                    </a:solidFill>
                  </a:rPr>
                  <a:t>EF</a:t>
                </a:r>
                <a:endParaRPr lang="de-DE" altLang="de-DE" dirty="0"/>
              </a:p>
            </p:txBody>
          </p:sp>
          <p:sp>
            <p:nvSpPr>
              <p:cNvPr id="38009" name="Rectangle 23"/>
              <p:cNvSpPr>
                <a:spLocks noChangeArrowheads="1"/>
              </p:cNvSpPr>
              <p:nvPr/>
            </p:nvSpPr>
            <p:spPr bwMode="auto">
              <a:xfrm>
                <a:off x="4576" y="755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0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10" name="Rectangle 24"/>
              <p:cNvSpPr>
                <a:spLocks noChangeArrowheads="1"/>
              </p:cNvSpPr>
              <p:nvPr/>
            </p:nvSpPr>
            <p:spPr bwMode="auto">
              <a:xfrm>
                <a:off x="3550" y="741"/>
                <a:ext cx="25" cy="30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1" name="Rectangle 25"/>
              <p:cNvSpPr>
                <a:spLocks noChangeArrowheads="1"/>
              </p:cNvSpPr>
              <p:nvPr/>
            </p:nvSpPr>
            <p:spPr bwMode="auto">
              <a:xfrm>
                <a:off x="4803" y="741"/>
                <a:ext cx="6" cy="30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2" name="Rectangle 26"/>
              <p:cNvSpPr>
                <a:spLocks noChangeArrowheads="1"/>
              </p:cNvSpPr>
              <p:nvPr/>
            </p:nvSpPr>
            <p:spPr bwMode="auto">
              <a:xfrm>
                <a:off x="1296" y="672"/>
                <a:ext cx="16" cy="69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3" name="Line 27"/>
              <p:cNvSpPr>
                <a:spLocks noChangeShapeType="1"/>
              </p:cNvSpPr>
              <p:nvPr/>
            </p:nvSpPr>
            <p:spPr bwMode="auto">
              <a:xfrm>
                <a:off x="1296" y="672"/>
                <a:ext cx="1" cy="69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14" name="Rectangle 28"/>
              <p:cNvSpPr>
                <a:spLocks noChangeArrowheads="1"/>
              </p:cNvSpPr>
              <p:nvPr/>
            </p:nvSpPr>
            <p:spPr bwMode="auto">
              <a:xfrm>
                <a:off x="1296" y="672"/>
                <a:ext cx="66" cy="1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5" name="Line 29"/>
              <p:cNvSpPr>
                <a:spLocks noChangeShapeType="1"/>
              </p:cNvSpPr>
              <p:nvPr/>
            </p:nvSpPr>
            <p:spPr bwMode="auto">
              <a:xfrm>
                <a:off x="1296" y="672"/>
                <a:ext cx="6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16" name="Rectangle 30"/>
              <p:cNvSpPr>
                <a:spLocks noChangeArrowheads="1"/>
              </p:cNvSpPr>
              <p:nvPr/>
            </p:nvSpPr>
            <p:spPr bwMode="auto">
              <a:xfrm>
                <a:off x="1312" y="689"/>
                <a:ext cx="33" cy="52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7" name="Rectangle 31"/>
              <p:cNvSpPr>
                <a:spLocks noChangeArrowheads="1"/>
              </p:cNvSpPr>
              <p:nvPr/>
            </p:nvSpPr>
            <p:spPr bwMode="auto">
              <a:xfrm>
                <a:off x="1312" y="689"/>
                <a:ext cx="50" cy="3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8" name="Rectangle 32"/>
              <p:cNvSpPr>
                <a:spLocks noChangeArrowheads="1"/>
              </p:cNvSpPr>
              <p:nvPr/>
            </p:nvSpPr>
            <p:spPr bwMode="auto">
              <a:xfrm>
                <a:off x="1345" y="722"/>
                <a:ext cx="17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9" name="Line 33"/>
              <p:cNvSpPr>
                <a:spLocks noChangeShapeType="1"/>
              </p:cNvSpPr>
              <p:nvPr/>
            </p:nvSpPr>
            <p:spPr bwMode="auto">
              <a:xfrm>
                <a:off x="1345" y="72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20" name="Rectangle 34"/>
              <p:cNvSpPr>
                <a:spLocks noChangeArrowheads="1"/>
              </p:cNvSpPr>
              <p:nvPr/>
            </p:nvSpPr>
            <p:spPr bwMode="auto">
              <a:xfrm>
                <a:off x="1345" y="722"/>
                <a:ext cx="17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21" name="Line 35"/>
              <p:cNvSpPr>
                <a:spLocks noChangeShapeType="1"/>
              </p:cNvSpPr>
              <p:nvPr/>
            </p:nvSpPr>
            <p:spPr bwMode="auto">
              <a:xfrm>
                <a:off x="1345" y="72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22" name="Line 36"/>
              <p:cNvSpPr>
                <a:spLocks noChangeShapeType="1"/>
              </p:cNvSpPr>
              <p:nvPr/>
            </p:nvSpPr>
            <p:spPr bwMode="auto">
              <a:xfrm>
                <a:off x="1345" y="72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23" name="Rectangle 37"/>
              <p:cNvSpPr>
                <a:spLocks noChangeArrowheads="1"/>
              </p:cNvSpPr>
              <p:nvPr/>
            </p:nvSpPr>
            <p:spPr bwMode="auto">
              <a:xfrm>
                <a:off x="1362" y="672"/>
                <a:ext cx="2155" cy="1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24" name="Line 38"/>
              <p:cNvSpPr>
                <a:spLocks noChangeShapeType="1"/>
              </p:cNvSpPr>
              <p:nvPr/>
            </p:nvSpPr>
            <p:spPr bwMode="auto">
              <a:xfrm>
                <a:off x="1362" y="672"/>
                <a:ext cx="215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25" name="Rectangle 39"/>
              <p:cNvSpPr>
                <a:spLocks noChangeArrowheads="1"/>
              </p:cNvSpPr>
              <p:nvPr/>
            </p:nvSpPr>
            <p:spPr bwMode="auto">
              <a:xfrm>
                <a:off x="1362" y="689"/>
                <a:ext cx="2155" cy="3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26" name="Rectangle 40"/>
              <p:cNvSpPr>
                <a:spLocks noChangeArrowheads="1"/>
              </p:cNvSpPr>
              <p:nvPr/>
            </p:nvSpPr>
            <p:spPr bwMode="auto">
              <a:xfrm>
                <a:off x="1362" y="722"/>
                <a:ext cx="2155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27" name="Line 41"/>
              <p:cNvSpPr>
                <a:spLocks noChangeShapeType="1"/>
              </p:cNvSpPr>
              <p:nvPr/>
            </p:nvSpPr>
            <p:spPr bwMode="auto">
              <a:xfrm>
                <a:off x="1362" y="722"/>
                <a:ext cx="21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28" name="Rectangle 42"/>
              <p:cNvSpPr>
                <a:spLocks noChangeArrowheads="1"/>
              </p:cNvSpPr>
              <p:nvPr/>
            </p:nvSpPr>
            <p:spPr bwMode="auto">
              <a:xfrm>
                <a:off x="1362" y="739"/>
                <a:ext cx="2155" cy="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29" name="Rectangle 43"/>
              <p:cNvSpPr>
                <a:spLocks noChangeArrowheads="1"/>
              </p:cNvSpPr>
              <p:nvPr/>
            </p:nvSpPr>
            <p:spPr bwMode="auto">
              <a:xfrm>
                <a:off x="3550" y="739"/>
                <a:ext cx="33" cy="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0" name="Rectangle 44"/>
              <p:cNvSpPr>
                <a:spLocks noChangeArrowheads="1"/>
              </p:cNvSpPr>
              <p:nvPr/>
            </p:nvSpPr>
            <p:spPr bwMode="auto">
              <a:xfrm>
                <a:off x="3517" y="739"/>
                <a:ext cx="3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1" name="Line 45"/>
              <p:cNvSpPr>
                <a:spLocks noChangeShapeType="1"/>
              </p:cNvSpPr>
              <p:nvPr/>
            </p:nvSpPr>
            <p:spPr bwMode="auto">
              <a:xfrm>
                <a:off x="3517" y="739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2" name="Rectangle 46"/>
              <p:cNvSpPr>
                <a:spLocks noChangeArrowheads="1"/>
              </p:cNvSpPr>
              <p:nvPr/>
            </p:nvSpPr>
            <p:spPr bwMode="auto">
              <a:xfrm>
                <a:off x="3517" y="672"/>
                <a:ext cx="66" cy="1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3" name="Line 47"/>
              <p:cNvSpPr>
                <a:spLocks noChangeShapeType="1"/>
              </p:cNvSpPr>
              <p:nvPr/>
            </p:nvSpPr>
            <p:spPr bwMode="auto">
              <a:xfrm>
                <a:off x="3517" y="672"/>
                <a:ext cx="6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4" name="Rectangle 48"/>
              <p:cNvSpPr>
                <a:spLocks noChangeArrowheads="1"/>
              </p:cNvSpPr>
              <p:nvPr/>
            </p:nvSpPr>
            <p:spPr bwMode="auto">
              <a:xfrm>
                <a:off x="3517" y="689"/>
                <a:ext cx="66" cy="3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5" name="Rectangle 49"/>
              <p:cNvSpPr>
                <a:spLocks noChangeArrowheads="1"/>
              </p:cNvSpPr>
              <p:nvPr/>
            </p:nvSpPr>
            <p:spPr bwMode="auto">
              <a:xfrm>
                <a:off x="3517" y="722"/>
                <a:ext cx="66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6" name="Line 50"/>
              <p:cNvSpPr>
                <a:spLocks noChangeShapeType="1"/>
              </p:cNvSpPr>
              <p:nvPr/>
            </p:nvSpPr>
            <p:spPr bwMode="auto">
              <a:xfrm>
                <a:off x="3517" y="722"/>
                <a:ext cx="6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7" name="Rectangle 51"/>
              <p:cNvSpPr>
                <a:spLocks noChangeArrowheads="1"/>
              </p:cNvSpPr>
              <p:nvPr/>
            </p:nvSpPr>
            <p:spPr bwMode="auto">
              <a:xfrm>
                <a:off x="3583" y="672"/>
                <a:ext cx="1226" cy="1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8" name="Line 52"/>
              <p:cNvSpPr>
                <a:spLocks noChangeShapeType="1"/>
              </p:cNvSpPr>
              <p:nvPr/>
            </p:nvSpPr>
            <p:spPr bwMode="auto">
              <a:xfrm>
                <a:off x="3583" y="672"/>
                <a:ext cx="122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9" name="Rectangle 53"/>
              <p:cNvSpPr>
                <a:spLocks noChangeArrowheads="1"/>
              </p:cNvSpPr>
              <p:nvPr/>
            </p:nvSpPr>
            <p:spPr bwMode="auto">
              <a:xfrm>
                <a:off x="3583" y="689"/>
                <a:ext cx="1226" cy="3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0" name="Rectangle 54"/>
              <p:cNvSpPr>
                <a:spLocks noChangeArrowheads="1"/>
              </p:cNvSpPr>
              <p:nvPr/>
            </p:nvSpPr>
            <p:spPr bwMode="auto">
              <a:xfrm>
                <a:off x="3583" y="722"/>
                <a:ext cx="1226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1" name="Line 55"/>
              <p:cNvSpPr>
                <a:spLocks noChangeShapeType="1"/>
              </p:cNvSpPr>
              <p:nvPr/>
            </p:nvSpPr>
            <p:spPr bwMode="auto">
              <a:xfrm>
                <a:off x="3583" y="722"/>
                <a:ext cx="12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42" name="Rectangle 56"/>
              <p:cNvSpPr>
                <a:spLocks noChangeArrowheads="1"/>
              </p:cNvSpPr>
              <p:nvPr/>
            </p:nvSpPr>
            <p:spPr bwMode="auto">
              <a:xfrm>
                <a:off x="3583" y="739"/>
                <a:ext cx="1226" cy="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3" name="Rectangle 57"/>
              <p:cNvSpPr>
                <a:spLocks noChangeArrowheads="1"/>
              </p:cNvSpPr>
              <p:nvPr/>
            </p:nvSpPr>
            <p:spPr bwMode="auto">
              <a:xfrm>
                <a:off x="4859" y="672"/>
                <a:ext cx="16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4" name="Line 58"/>
              <p:cNvSpPr>
                <a:spLocks noChangeShapeType="1"/>
              </p:cNvSpPr>
              <p:nvPr/>
            </p:nvSpPr>
            <p:spPr bwMode="auto">
              <a:xfrm>
                <a:off x="4859" y="672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45" name="Rectangle 59"/>
              <p:cNvSpPr>
                <a:spLocks noChangeArrowheads="1"/>
              </p:cNvSpPr>
              <p:nvPr/>
            </p:nvSpPr>
            <p:spPr bwMode="auto">
              <a:xfrm>
                <a:off x="4809" y="672"/>
                <a:ext cx="66" cy="1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6" name="Line 60"/>
              <p:cNvSpPr>
                <a:spLocks noChangeShapeType="1"/>
              </p:cNvSpPr>
              <p:nvPr/>
            </p:nvSpPr>
            <p:spPr bwMode="auto">
              <a:xfrm>
                <a:off x="4809" y="672"/>
                <a:ext cx="6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47" name="Rectangle 61"/>
              <p:cNvSpPr>
                <a:spLocks noChangeArrowheads="1"/>
              </p:cNvSpPr>
              <p:nvPr/>
            </p:nvSpPr>
            <p:spPr bwMode="auto">
              <a:xfrm>
                <a:off x="4825" y="689"/>
                <a:ext cx="34" cy="52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8" name="Rectangle 62"/>
              <p:cNvSpPr>
                <a:spLocks noChangeArrowheads="1"/>
              </p:cNvSpPr>
              <p:nvPr/>
            </p:nvSpPr>
            <p:spPr bwMode="auto">
              <a:xfrm>
                <a:off x="4809" y="689"/>
                <a:ext cx="50" cy="3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9" name="Rectangle 63"/>
              <p:cNvSpPr>
                <a:spLocks noChangeArrowheads="1"/>
              </p:cNvSpPr>
              <p:nvPr/>
            </p:nvSpPr>
            <p:spPr bwMode="auto">
              <a:xfrm>
                <a:off x="4809" y="722"/>
                <a:ext cx="16" cy="19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50" name="Line 64"/>
              <p:cNvSpPr>
                <a:spLocks noChangeShapeType="1"/>
              </p:cNvSpPr>
              <p:nvPr/>
            </p:nvSpPr>
            <p:spPr bwMode="auto">
              <a:xfrm>
                <a:off x="4809" y="72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51" name="Rectangle 65"/>
              <p:cNvSpPr>
                <a:spLocks noChangeArrowheads="1"/>
              </p:cNvSpPr>
              <p:nvPr/>
            </p:nvSpPr>
            <p:spPr bwMode="auto">
              <a:xfrm>
                <a:off x="4809" y="722"/>
                <a:ext cx="16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52" name="Line 66"/>
              <p:cNvSpPr>
                <a:spLocks noChangeShapeType="1"/>
              </p:cNvSpPr>
              <p:nvPr/>
            </p:nvSpPr>
            <p:spPr bwMode="auto">
              <a:xfrm>
                <a:off x="4809" y="72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53" name="Line 67"/>
              <p:cNvSpPr>
                <a:spLocks noChangeShapeType="1"/>
              </p:cNvSpPr>
              <p:nvPr/>
            </p:nvSpPr>
            <p:spPr bwMode="auto">
              <a:xfrm>
                <a:off x="4809" y="72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54" name="Rectangle 68"/>
              <p:cNvSpPr>
                <a:spLocks noChangeArrowheads="1"/>
              </p:cNvSpPr>
              <p:nvPr/>
            </p:nvSpPr>
            <p:spPr bwMode="auto">
              <a:xfrm>
                <a:off x="1345" y="741"/>
                <a:ext cx="17" cy="3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55" name="Line 69"/>
              <p:cNvSpPr>
                <a:spLocks noChangeShapeType="1"/>
              </p:cNvSpPr>
              <p:nvPr/>
            </p:nvSpPr>
            <p:spPr bwMode="auto">
              <a:xfrm>
                <a:off x="1345" y="741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56" name="Rectangle 70"/>
              <p:cNvSpPr>
                <a:spLocks noChangeArrowheads="1"/>
              </p:cNvSpPr>
              <p:nvPr/>
            </p:nvSpPr>
            <p:spPr bwMode="auto">
              <a:xfrm>
                <a:off x="1312" y="741"/>
                <a:ext cx="33" cy="306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57" name="Rectangle 71"/>
              <p:cNvSpPr>
                <a:spLocks noChangeArrowheads="1"/>
              </p:cNvSpPr>
              <p:nvPr/>
            </p:nvSpPr>
            <p:spPr bwMode="auto">
              <a:xfrm>
                <a:off x="1296" y="741"/>
                <a:ext cx="16" cy="3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58" name="Line 72"/>
              <p:cNvSpPr>
                <a:spLocks noChangeShapeType="1"/>
              </p:cNvSpPr>
              <p:nvPr/>
            </p:nvSpPr>
            <p:spPr bwMode="auto">
              <a:xfrm>
                <a:off x="1296" y="741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59" name="Rectangle 73"/>
              <p:cNvSpPr>
                <a:spLocks noChangeArrowheads="1"/>
              </p:cNvSpPr>
              <p:nvPr/>
            </p:nvSpPr>
            <p:spPr bwMode="auto">
              <a:xfrm>
                <a:off x="3517" y="741"/>
                <a:ext cx="33" cy="3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60" name="Line 74"/>
              <p:cNvSpPr>
                <a:spLocks noChangeShapeType="1"/>
              </p:cNvSpPr>
              <p:nvPr/>
            </p:nvSpPr>
            <p:spPr bwMode="auto">
              <a:xfrm>
                <a:off x="3517" y="741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61" name="Rectangle 75"/>
              <p:cNvSpPr>
                <a:spLocks noChangeArrowheads="1"/>
              </p:cNvSpPr>
              <p:nvPr/>
            </p:nvSpPr>
            <p:spPr bwMode="auto">
              <a:xfrm>
                <a:off x="4859" y="741"/>
                <a:ext cx="16" cy="3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62" name="Line 76"/>
              <p:cNvSpPr>
                <a:spLocks noChangeShapeType="1"/>
              </p:cNvSpPr>
              <p:nvPr/>
            </p:nvSpPr>
            <p:spPr bwMode="auto">
              <a:xfrm>
                <a:off x="4859" y="741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63" name="Rectangle 77"/>
              <p:cNvSpPr>
                <a:spLocks noChangeArrowheads="1"/>
              </p:cNvSpPr>
              <p:nvPr/>
            </p:nvSpPr>
            <p:spPr bwMode="auto">
              <a:xfrm>
                <a:off x="4825" y="741"/>
                <a:ext cx="34" cy="306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64" name="Rectangle 78"/>
              <p:cNvSpPr>
                <a:spLocks noChangeArrowheads="1"/>
              </p:cNvSpPr>
              <p:nvPr/>
            </p:nvSpPr>
            <p:spPr bwMode="auto">
              <a:xfrm>
                <a:off x="4809" y="741"/>
                <a:ext cx="16" cy="3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65" name="Line 79"/>
              <p:cNvSpPr>
                <a:spLocks noChangeShapeType="1"/>
              </p:cNvSpPr>
              <p:nvPr/>
            </p:nvSpPr>
            <p:spPr bwMode="auto">
              <a:xfrm>
                <a:off x="4809" y="741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66" name="Rectangle 80"/>
              <p:cNvSpPr>
                <a:spLocks noChangeArrowheads="1"/>
              </p:cNvSpPr>
              <p:nvPr/>
            </p:nvSpPr>
            <p:spPr bwMode="auto">
              <a:xfrm>
                <a:off x="1368" y="741"/>
                <a:ext cx="2124" cy="464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67" name="Rectangle 81"/>
              <p:cNvSpPr>
                <a:spLocks noChangeArrowheads="1"/>
              </p:cNvSpPr>
              <p:nvPr/>
            </p:nvSpPr>
            <p:spPr bwMode="auto">
              <a:xfrm>
                <a:off x="1451" y="1019"/>
                <a:ext cx="19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000">
                    <a:solidFill>
                      <a:srgbClr val="010000"/>
                    </a:solidFill>
                  </a:rPr>
                  <a:t>Beurteilungsbereich Klausuren</a:t>
                </a:r>
                <a:endParaRPr lang="de-DE" altLang="de-DE"/>
              </a:p>
            </p:txBody>
          </p:sp>
          <p:sp>
            <p:nvSpPr>
              <p:cNvPr id="38068" name="Rectangle 82"/>
              <p:cNvSpPr>
                <a:spLocks noChangeArrowheads="1"/>
              </p:cNvSpPr>
              <p:nvPr/>
            </p:nvSpPr>
            <p:spPr bwMode="auto">
              <a:xfrm>
                <a:off x="3409" y="1019"/>
                <a:ext cx="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0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69" name="Rectangle 83"/>
              <p:cNvSpPr>
                <a:spLocks noChangeArrowheads="1"/>
              </p:cNvSpPr>
              <p:nvPr/>
            </p:nvSpPr>
            <p:spPr bwMode="auto">
              <a:xfrm>
                <a:off x="1362" y="741"/>
                <a:ext cx="6" cy="464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0" name="Rectangle 84"/>
              <p:cNvSpPr>
                <a:spLocks noChangeArrowheads="1"/>
              </p:cNvSpPr>
              <p:nvPr/>
            </p:nvSpPr>
            <p:spPr bwMode="auto">
              <a:xfrm>
                <a:off x="3492" y="741"/>
                <a:ext cx="25" cy="464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1" name="Rectangle 85"/>
              <p:cNvSpPr>
                <a:spLocks noChangeArrowheads="1"/>
              </p:cNvSpPr>
              <p:nvPr/>
            </p:nvSpPr>
            <p:spPr bwMode="auto">
              <a:xfrm>
                <a:off x="1362" y="1205"/>
                <a:ext cx="2155" cy="858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2" name="Rectangle 86"/>
              <p:cNvSpPr>
                <a:spLocks noChangeArrowheads="1"/>
              </p:cNvSpPr>
              <p:nvPr/>
            </p:nvSpPr>
            <p:spPr bwMode="auto">
              <a:xfrm>
                <a:off x="3575" y="1083"/>
                <a:ext cx="53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3" name="Rectangle 87"/>
              <p:cNvSpPr>
                <a:spLocks noChangeArrowheads="1"/>
              </p:cNvSpPr>
              <p:nvPr/>
            </p:nvSpPr>
            <p:spPr bwMode="auto">
              <a:xfrm rot="-5400000">
                <a:off x="3601" y="1541"/>
                <a:ext cx="1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5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74" name="Rectangle 88"/>
              <p:cNvSpPr>
                <a:spLocks noChangeArrowheads="1"/>
              </p:cNvSpPr>
              <p:nvPr/>
            </p:nvSpPr>
            <p:spPr bwMode="auto">
              <a:xfrm>
                <a:off x="3628" y="1083"/>
                <a:ext cx="312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5" name="Rectangle 89"/>
              <p:cNvSpPr>
                <a:spLocks noChangeArrowheads="1"/>
              </p:cNvSpPr>
              <p:nvPr/>
            </p:nvSpPr>
            <p:spPr bwMode="auto">
              <a:xfrm rot="-5400000">
                <a:off x="3394" y="1382"/>
                <a:ext cx="80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Anzahl </a:t>
                </a:r>
                <a:endParaRPr lang="de-DE" altLang="de-DE"/>
              </a:p>
            </p:txBody>
          </p:sp>
          <p:sp>
            <p:nvSpPr>
              <p:cNvPr id="38076" name="Rectangle 90"/>
              <p:cNvSpPr>
                <a:spLocks noChangeArrowheads="1"/>
              </p:cNvSpPr>
              <p:nvPr/>
            </p:nvSpPr>
            <p:spPr bwMode="auto">
              <a:xfrm>
                <a:off x="3940" y="1083"/>
                <a:ext cx="188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7" name="Rectangle 91"/>
              <p:cNvSpPr>
                <a:spLocks noChangeArrowheads="1"/>
              </p:cNvSpPr>
              <p:nvPr/>
            </p:nvSpPr>
            <p:spPr bwMode="auto">
              <a:xfrm rot="-5400000">
                <a:off x="3631" y="1476"/>
                <a:ext cx="8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000">
                    <a:solidFill>
                      <a:srgbClr val="010000"/>
                    </a:solidFill>
                  </a:rPr>
                  <a:t>pro Halbjahr</a:t>
                </a:r>
                <a:endParaRPr lang="de-DE" altLang="de-DE"/>
              </a:p>
            </p:txBody>
          </p:sp>
          <p:sp>
            <p:nvSpPr>
              <p:cNvPr id="38078" name="Rectangle 92"/>
              <p:cNvSpPr>
                <a:spLocks noChangeArrowheads="1"/>
              </p:cNvSpPr>
              <p:nvPr/>
            </p:nvSpPr>
            <p:spPr bwMode="auto">
              <a:xfrm rot="-5400000">
                <a:off x="3977" y="973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79" name="Rectangle 93"/>
              <p:cNvSpPr>
                <a:spLocks noChangeArrowheads="1"/>
              </p:cNvSpPr>
              <p:nvPr/>
            </p:nvSpPr>
            <p:spPr bwMode="auto">
              <a:xfrm>
                <a:off x="3550" y="1083"/>
                <a:ext cx="25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0" name="Rectangle 94"/>
              <p:cNvSpPr>
                <a:spLocks noChangeArrowheads="1"/>
              </p:cNvSpPr>
              <p:nvPr/>
            </p:nvSpPr>
            <p:spPr bwMode="auto">
              <a:xfrm>
                <a:off x="4128" y="1083"/>
                <a:ext cx="42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1" name="Rectangle 95"/>
              <p:cNvSpPr>
                <a:spLocks noChangeArrowheads="1"/>
              </p:cNvSpPr>
              <p:nvPr/>
            </p:nvSpPr>
            <p:spPr bwMode="auto">
              <a:xfrm>
                <a:off x="4228" y="1083"/>
                <a:ext cx="149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2" name="Rectangle 96"/>
              <p:cNvSpPr>
                <a:spLocks noChangeArrowheads="1"/>
              </p:cNvSpPr>
              <p:nvPr/>
            </p:nvSpPr>
            <p:spPr bwMode="auto">
              <a:xfrm rot="-5400000">
                <a:off x="4294" y="1482"/>
                <a:ext cx="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15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83" name="Rectangle 97"/>
              <p:cNvSpPr>
                <a:spLocks noChangeArrowheads="1"/>
              </p:cNvSpPr>
              <p:nvPr/>
            </p:nvSpPr>
            <p:spPr bwMode="auto">
              <a:xfrm>
                <a:off x="4377" y="1083"/>
                <a:ext cx="310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4" name="Rectangle 98"/>
              <p:cNvSpPr>
                <a:spLocks noChangeArrowheads="1"/>
              </p:cNvSpPr>
              <p:nvPr/>
            </p:nvSpPr>
            <p:spPr bwMode="auto">
              <a:xfrm rot="-5400000">
                <a:off x="4233" y="1413"/>
                <a:ext cx="62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Dauer</a:t>
                </a:r>
                <a:endParaRPr lang="de-DE" altLang="de-DE"/>
              </a:p>
            </p:txBody>
          </p:sp>
          <p:sp>
            <p:nvSpPr>
              <p:cNvPr id="38085" name="Rectangle 99"/>
              <p:cNvSpPr>
                <a:spLocks noChangeArrowheads="1"/>
              </p:cNvSpPr>
              <p:nvPr/>
            </p:nvSpPr>
            <p:spPr bwMode="auto">
              <a:xfrm rot="-5400000">
                <a:off x="4514" y="1070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86" name="Rectangle 100"/>
              <p:cNvSpPr>
                <a:spLocks noChangeArrowheads="1"/>
              </p:cNvSpPr>
              <p:nvPr/>
            </p:nvSpPr>
            <p:spPr bwMode="auto">
              <a:xfrm>
                <a:off x="4203" y="1083"/>
                <a:ext cx="25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7" name="Rectangle 101"/>
              <p:cNvSpPr>
                <a:spLocks noChangeArrowheads="1"/>
              </p:cNvSpPr>
              <p:nvPr/>
            </p:nvSpPr>
            <p:spPr bwMode="auto">
              <a:xfrm>
                <a:off x="4687" y="1083"/>
                <a:ext cx="122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8" name="Rectangle 102"/>
              <p:cNvSpPr>
                <a:spLocks noChangeArrowheads="1"/>
              </p:cNvSpPr>
              <p:nvPr/>
            </p:nvSpPr>
            <p:spPr bwMode="auto">
              <a:xfrm>
                <a:off x="1296" y="1047"/>
                <a:ext cx="16" cy="3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9" name="Line 103"/>
              <p:cNvSpPr>
                <a:spLocks noChangeShapeType="1"/>
              </p:cNvSpPr>
              <p:nvPr/>
            </p:nvSpPr>
            <p:spPr bwMode="auto">
              <a:xfrm>
                <a:off x="1296" y="1047"/>
                <a:ext cx="1" cy="3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90" name="Rectangle 104"/>
              <p:cNvSpPr>
                <a:spLocks noChangeArrowheads="1"/>
              </p:cNvSpPr>
              <p:nvPr/>
            </p:nvSpPr>
            <p:spPr bwMode="auto">
              <a:xfrm>
                <a:off x="1312" y="1047"/>
                <a:ext cx="33" cy="36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1" name="Rectangle 105"/>
              <p:cNvSpPr>
                <a:spLocks noChangeArrowheads="1"/>
              </p:cNvSpPr>
              <p:nvPr/>
            </p:nvSpPr>
            <p:spPr bwMode="auto">
              <a:xfrm>
                <a:off x="1345" y="1047"/>
                <a:ext cx="17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2" name="Line 106"/>
              <p:cNvSpPr>
                <a:spLocks noChangeShapeType="1"/>
              </p:cNvSpPr>
              <p:nvPr/>
            </p:nvSpPr>
            <p:spPr bwMode="auto">
              <a:xfrm>
                <a:off x="1345" y="1047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93" name="Rectangle 107"/>
              <p:cNvSpPr>
                <a:spLocks noChangeArrowheads="1"/>
              </p:cNvSpPr>
              <p:nvPr/>
            </p:nvSpPr>
            <p:spPr bwMode="auto">
              <a:xfrm>
                <a:off x="3517" y="1047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4" name="Line 108"/>
              <p:cNvSpPr>
                <a:spLocks noChangeShapeType="1"/>
              </p:cNvSpPr>
              <p:nvPr/>
            </p:nvSpPr>
            <p:spPr bwMode="auto">
              <a:xfrm>
                <a:off x="3517" y="1047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95" name="Rectangle 109"/>
              <p:cNvSpPr>
                <a:spLocks noChangeArrowheads="1"/>
              </p:cNvSpPr>
              <p:nvPr/>
            </p:nvSpPr>
            <p:spPr bwMode="auto">
              <a:xfrm>
                <a:off x="3550" y="1047"/>
                <a:ext cx="620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6" name="Line 110"/>
              <p:cNvSpPr>
                <a:spLocks noChangeShapeType="1"/>
              </p:cNvSpPr>
              <p:nvPr/>
            </p:nvSpPr>
            <p:spPr bwMode="auto">
              <a:xfrm>
                <a:off x="3550" y="1047"/>
                <a:ext cx="6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97" name="Rectangle 111"/>
              <p:cNvSpPr>
                <a:spLocks noChangeArrowheads="1"/>
              </p:cNvSpPr>
              <p:nvPr/>
            </p:nvSpPr>
            <p:spPr bwMode="auto">
              <a:xfrm>
                <a:off x="3550" y="1080"/>
                <a:ext cx="620" cy="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8" name="Rectangle 112"/>
              <p:cNvSpPr>
                <a:spLocks noChangeArrowheads="1"/>
              </p:cNvSpPr>
              <p:nvPr/>
            </p:nvSpPr>
            <p:spPr bwMode="auto">
              <a:xfrm>
                <a:off x="4170" y="1080"/>
                <a:ext cx="3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9" name="Line 113"/>
              <p:cNvSpPr>
                <a:spLocks noChangeShapeType="1"/>
              </p:cNvSpPr>
              <p:nvPr/>
            </p:nvSpPr>
            <p:spPr bwMode="auto">
              <a:xfrm>
                <a:off x="4170" y="108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0" name="Rectangle 114"/>
              <p:cNvSpPr>
                <a:spLocks noChangeArrowheads="1"/>
              </p:cNvSpPr>
              <p:nvPr/>
            </p:nvSpPr>
            <p:spPr bwMode="auto">
              <a:xfrm>
                <a:off x="4170" y="1047"/>
                <a:ext cx="33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01" name="Line 115"/>
              <p:cNvSpPr>
                <a:spLocks noChangeShapeType="1"/>
              </p:cNvSpPr>
              <p:nvPr/>
            </p:nvSpPr>
            <p:spPr bwMode="auto">
              <a:xfrm>
                <a:off x="4170" y="1047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2" name="Line 116"/>
              <p:cNvSpPr>
                <a:spLocks noChangeShapeType="1"/>
              </p:cNvSpPr>
              <p:nvPr/>
            </p:nvSpPr>
            <p:spPr bwMode="auto">
              <a:xfrm>
                <a:off x="4170" y="1047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3" name="Rectangle 117"/>
              <p:cNvSpPr>
                <a:spLocks noChangeArrowheads="1"/>
              </p:cNvSpPr>
              <p:nvPr/>
            </p:nvSpPr>
            <p:spPr bwMode="auto">
              <a:xfrm>
                <a:off x="4203" y="1047"/>
                <a:ext cx="606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04" name="Line 118"/>
              <p:cNvSpPr>
                <a:spLocks noChangeShapeType="1"/>
              </p:cNvSpPr>
              <p:nvPr/>
            </p:nvSpPr>
            <p:spPr bwMode="auto">
              <a:xfrm>
                <a:off x="4203" y="1047"/>
                <a:ext cx="6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5" name="Rectangle 119"/>
              <p:cNvSpPr>
                <a:spLocks noChangeArrowheads="1"/>
              </p:cNvSpPr>
              <p:nvPr/>
            </p:nvSpPr>
            <p:spPr bwMode="auto">
              <a:xfrm>
                <a:off x="4203" y="1080"/>
                <a:ext cx="606" cy="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06" name="Rectangle 120"/>
              <p:cNvSpPr>
                <a:spLocks noChangeArrowheads="1"/>
              </p:cNvSpPr>
              <p:nvPr/>
            </p:nvSpPr>
            <p:spPr bwMode="auto">
              <a:xfrm>
                <a:off x="4859" y="1047"/>
                <a:ext cx="16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07" name="Line 121"/>
              <p:cNvSpPr>
                <a:spLocks noChangeShapeType="1"/>
              </p:cNvSpPr>
              <p:nvPr/>
            </p:nvSpPr>
            <p:spPr bwMode="auto">
              <a:xfrm>
                <a:off x="4859" y="1047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8" name="Rectangle 122"/>
              <p:cNvSpPr>
                <a:spLocks noChangeArrowheads="1"/>
              </p:cNvSpPr>
              <p:nvPr/>
            </p:nvSpPr>
            <p:spPr bwMode="auto">
              <a:xfrm>
                <a:off x="4825" y="1047"/>
                <a:ext cx="34" cy="36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09" name="Rectangle 123"/>
              <p:cNvSpPr>
                <a:spLocks noChangeArrowheads="1"/>
              </p:cNvSpPr>
              <p:nvPr/>
            </p:nvSpPr>
            <p:spPr bwMode="auto">
              <a:xfrm>
                <a:off x="4809" y="1047"/>
                <a:ext cx="16" cy="3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0" name="Line 124"/>
              <p:cNvSpPr>
                <a:spLocks noChangeShapeType="1"/>
              </p:cNvSpPr>
              <p:nvPr/>
            </p:nvSpPr>
            <p:spPr bwMode="auto">
              <a:xfrm>
                <a:off x="4809" y="1047"/>
                <a:ext cx="1" cy="3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11" name="Rectangle 125"/>
              <p:cNvSpPr>
                <a:spLocks noChangeArrowheads="1"/>
              </p:cNvSpPr>
              <p:nvPr/>
            </p:nvSpPr>
            <p:spPr bwMode="auto">
              <a:xfrm>
                <a:off x="1345" y="1083"/>
                <a:ext cx="17" cy="9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2" name="Line 126"/>
              <p:cNvSpPr>
                <a:spLocks noChangeShapeType="1"/>
              </p:cNvSpPr>
              <p:nvPr/>
            </p:nvSpPr>
            <p:spPr bwMode="auto">
              <a:xfrm>
                <a:off x="1345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13" name="Rectangle 127"/>
              <p:cNvSpPr>
                <a:spLocks noChangeArrowheads="1"/>
              </p:cNvSpPr>
              <p:nvPr/>
            </p:nvSpPr>
            <p:spPr bwMode="auto">
              <a:xfrm>
                <a:off x="1312" y="1083"/>
                <a:ext cx="33" cy="98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4" name="Rectangle 128"/>
              <p:cNvSpPr>
                <a:spLocks noChangeArrowheads="1"/>
              </p:cNvSpPr>
              <p:nvPr/>
            </p:nvSpPr>
            <p:spPr bwMode="auto">
              <a:xfrm>
                <a:off x="1296" y="1083"/>
                <a:ext cx="16" cy="98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5" name="Line 129"/>
              <p:cNvSpPr>
                <a:spLocks noChangeShapeType="1"/>
              </p:cNvSpPr>
              <p:nvPr/>
            </p:nvSpPr>
            <p:spPr bwMode="auto">
              <a:xfrm>
                <a:off x="1296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16" name="Rectangle 130"/>
              <p:cNvSpPr>
                <a:spLocks noChangeArrowheads="1"/>
              </p:cNvSpPr>
              <p:nvPr/>
            </p:nvSpPr>
            <p:spPr bwMode="auto">
              <a:xfrm>
                <a:off x="3517" y="1083"/>
                <a:ext cx="33" cy="9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7" name="Line 131"/>
              <p:cNvSpPr>
                <a:spLocks noChangeShapeType="1"/>
              </p:cNvSpPr>
              <p:nvPr/>
            </p:nvSpPr>
            <p:spPr bwMode="auto">
              <a:xfrm>
                <a:off x="3517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18" name="Rectangle 132"/>
              <p:cNvSpPr>
                <a:spLocks noChangeArrowheads="1"/>
              </p:cNvSpPr>
              <p:nvPr/>
            </p:nvSpPr>
            <p:spPr bwMode="auto">
              <a:xfrm>
                <a:off x="4170" y="1083"/>
                <a:ext cx="33" cy="9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9" name="Line 133"/>
              <p:cNvSpPr>
                <a:spLocks noChangeShapeType="1"/>
              </p:cNvSpPr>
              <p:nvPr/>
            </p:nvSpPr>
            <p:spPr bwMode="auto">
              <a:xfrm>
                <a:off x="4170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20" name="Rectangle 134"/>
              <p:cNvSpPr>
                <a:spLocks noChangeArrowheads="1"/>
              </p:cNvSpPr>
              <p:nvPr/>
            </p:nvSpPr>
            <p:spPr bwMode="auto">
              <a:xfrm>
                <a:off x="4859" y="1083"/>
                <a:ext cx="16" cy="9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21" name="Line 135"/>
              <p:cNvSpPr>
                <a:spLocks noChangeShapeType="1"/>
              </p:cNvSpPr>
              <p:nvPr/>
            </p:nvSpPr>
            <p:spPr bwMode="auto">
              <a:xfrm>
                <a:off x="4859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22" name="Rectangle 136"/>
              <p:cNvSpPr>
                <a:spLocks noChangeArrowheads="1"/>
              </p:cNvSpPr>
              <p:nvPr/>
            </p:nvSpPr>
            <p:spPr bwMode="auto">
              <a:xfrm>
                <a:off x="4825" y="1083"/>
                <a:ext cx="34" cy="98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23" name="Rectangle 137"/>
              <p:cNvSpPr>
                <a:spLocks noChangeArrowheads="1"/>
              </p:cNvSpPr>
              <p:nvPr/>
            </p:nvSpPr>
            <p:spPr bwMode="auto">
              <a:xfrm>
                <a:off x="4809" y="1083"/>
                <a:ext cx="16" cy="98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24" name="Line 138"/>
              <p:cNvSpPr>
                <a:spLocks noChangeShapeType="1"/>
              </p:cNvSpPr>
              <p:nvPr/>
            </p:nvSpPr>
            <p:spPr bwMode="auto">
              <a:xfrm>
                <a:off x="4809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25" name="Rectangle 139"/>
              <p:cNvSpPr>
                <a:spLocks noChangeArrowheads="1"/>
              </p:cNvSpPr>
              <p:nvPr/>
            </p:nvSpPr>
            <p:spPr bwMode="auto">
              <a:xfrm>
                <a:off x="1603" y="2111"/>
                <a:ext cx="167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300">
                    <a:solidFill>
                      <a:srgbClr val="010000"/>
                    </a:solidFill>
                  </a:rPr>
                  <a:t>Deutsch, Mathematik, </a:t>
                </a:r>
                <a:endParaRPr lang="de-DE" altLang="de-DE"/>
              </a:p>
            </p:txBody>
          </p:sp>
          <p:sp>
            <p:nvSpPr>
              <p:cNvPr id="38126" name="Rectangle 140"/>
              <p:cNvSpPr>
                <a:spLocks noChangeArrowheads="1"/>
              </p:cNvSpPr>
              <p:nvPr/>
            </p:nvSpPr>
            <p:spPr bwMode="auto">
              <a:xfrm>
                <a:off x="3301" y="2111"/>
                <a:ext cx="4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3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27" name="Rectangle 141"/>
              <p:cNvSpPr>
                <a:spLocks noChangeArrowheads="1"/>
              </p:cNvSpPr>
              <p:nvPr/>
            </p:nvSpPr>
            <p:spPr bwMode="auto">
              <a:xfrm>
                <a:off x="1860" y="2322"/>
                <a:ext cx="113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300">
                    <a:solidFill>
                      <a:srgbClr val="010000"/>
                    </a:solidFill>
                  </a:rPr>
                  <a:t>Fremdsprachen</a:t>
                </a:r>
                <a:endParaRPr lang="de-DE" altLang="de-DE"/>
              </a:p>
            </p:txBody>
          </p:sp>
          <p:sp>
            <p:nvSpPr>
              <p:cNvPr id="38128" name="Rectangle 142"/>
              <p:cNvSpPr>
                <a:spLocks noChangeArrowheads="1"/>
              </p:cNvSpPr>
              <p:nvPr/>
            </p:nvSpPr>
            <p:spPr bwMode="auto">
              <a:xfrm>
                <a:off x="3000" y="2341"/>
                <a:ext cx="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0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29" name="Rectangle 143"/>
              <p:cNvSpPr>
                <a:spLocks noChangeArrowheads="1"/>
              </p:cNvSpPr>
              <p:nvPr/>
            </p:nvSpPr>
            <p:spPr bwMode="auto">
              <a:xfrm>
                <a:off x="3796" y="2183"/>
                <a:ext cx="12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2</a:t>
                </a:r>
                <a:endParaRPr lang="de-DE" altLang="de-DE"/>
              </a:p>
            </p:txBody>
          </p:sp>
          <p:sp>
            <p:nvSpPr>
              <p:cNvPr id="38130" name="Rectangle 144"/>
              <p:cNvSpPr>
                <a:spLocks noChangeArrowheads="1"/>
              </p:cNvSpPr>
              <p:nvPr/>
            </p:nvSpPr>
            <p:spPr bwMode="auto">
              <a:xfrm>
                <a:off x="3924" y="2183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31" name="Rectangle 145"/>
              <p:cNvSpPr>
                <a:spLocks noChangeArrowheads="1"/>
              </p:cNvSpPr>
              <p:nvPr/>
            </p:nvSpPr>
            <p:spPr bwMode="auto">
              <a:xfrm>
                <a:off x="4449" y="2183"/>
                <a:ext cx="12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2</a:t>
                </a:r>
                <a:endParaRPr lang="de-DE" altLang="de-DE"/>
              </a:p>
            </p:txBody>
          </p:sp>
          <p:sp>
            <p:nvSpPr>
              <p:cNvPr id="38132" name="Rectangle 146"/>
              <p:cNvSpPr>
                <a:spLocks noChangeArrowheads="1"/>
              </p:cNvSpPr>
              <p:nvPr/>
            </p:nvSpPr>
            <p:spPr bwMode="auto">
              <a:xfrm>
                <a:off x="4576" y="2183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33" name="Rectangle 147"/>
              <p:cNvSpPr>
                <a:spLocks noChangeArrowheads="1"/>
              </p:cNvSpPr>
              <p:nvPr/>
            </p:nvSpPr>
            <p:spPr bwMode="auto">
              <a:xfrm>
                <a:off x="1345" y="2066"/>
                <a:ext cx="17" cy="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34" name="Line 148"/>
              <p:cNvSpPr>
                <a:spLocks noChangeShapeType="1"/>
              </p:cNvSpPr>
              <p:nvPr/>
            </p:nvSpPr>
            <p:spPr bwMode="auto">
              <a:xfrm>
                <a:off x="1345" y="2066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35" name="Rectangle 149"/>
              <p:cNvSpPr>
                <a:spLocks noChangeArrowheads="1"/>
              </p:cNvSpPr>
              <p:nvPr/>
            </p:nvSpPr>
            <p:spPr bwMode="auto">
              <a:xfrm>
                <a:off x="1312" y="2066"/>
                <a:ext cx="33" cy="4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36" name="Rectangle 150"/>
              <p:cNvSpPr>
                <a:spLocks noChangeArrowheads="1"/>
              </p:cNvSpPr>
              <p:nvPr/>
            </p:nvSpPr>
            <p:spPr bwMode="auto">
              <a:xfrm>
                <a:off x="1296" y="2066"/>
                <a:ext cx="16" cy="4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37" name="Line 151"/>
              <p:cNvSpPr>
                <a:spLocks noChangeShapeType="1"/>
              </p:cNvSpPr>
              <p:nvPr/>
            </p:nvSpPr>
            <p:spPr bwMode="auto">
              <a:xfrm>
                <a:off x="1296" y="2066"/>
                <a:ext cx="1" cy="45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38" name="Rectangle 152"/>
              <p:cNvSpPr>
                <a:spLocks noChangeArrowheads="1"/>
              </p:cNvSpPr>
              <p:nvPr/>
            </p:nvSpPr>
            <p:spPr bwMode="auto">
              <a:xfrm>
                <a:off x="1362" y="2066"/>
                <a:ext cx="2155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39" name="Line 153"/>
              <p:cNvSpPr>
                <a:spLocks noChangeShapeType="1"/>
              </p:cNvSpPr>
              <p:nvPr/>
            </p:nvSpPr>
            <p:spPr bwMode="auto">
              <a:xfrm>
                <a:off x="1362" y="2066"/>
                <a:ext cx="215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40" name="Rectangle 154"/>
              <p:cNvSpPr>
                <a:spLocks noChangeArrowheads="1"/>
              </p:cNvSpPr>
              <p:nvPr/>
            </p:nvSpPr>
            <p:spPr bwMode="auto">
              <a:xfrm>
                <a:off x="1362" y="2074"/>
                <a:ext cx="2155" cy="2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1" name="Rectangle 155"/>
              <p:cNvSpPr>
                <a:spLocks noChangeArrowheads="1"/>
              </p:cNvSpPr>
              <p:nvPr/>
            </p:nvSpPr>
            <p:spPr bwMode="auto">
              <a:xfrm>
                <a:off x="1362" y="2099"/>
                <a:ext cx="215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2" name="Line 156"/>
              <p:cNvSpPr>
                <a:spLocks noChangeShapeType="1"/>
              </p:cNvSpPr>
              <p:nvPr/>
            </p:nvSpPr>
            <p:spPr bwMode="auto">
              <a:xfrm>
                <a:off x="1362" y="2099"/>
                <a:ext cx="21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43" name="Rectangle 157"/>
              <p:cNvSpPr>
                <a:spLocks noChangeArrowheads="1"/>
              </p:cNvSpPr>
              <p:nvPr/>
            </p:nvSpPr>
            <p:spPr bwMode="auto">
              <a:xfrm>
                <a:off x="3517" y="2108"/>
                <a:ext cx="3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4" name="Line 158"/>
              <p:cNvSpPr>
                <a:spLocks noChangeShapeType="1"/>
              </p:cNvSpPr>
              <p:nvPr/>
            </p:nvSpPr>
            <p:spPr bwMode="auto">
              <a:xfrm>
                <a:off x="3517" y="2108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45" name="Rectangle 159"/>
              <p:cNvSpPr>
                <a:spLocks noChangeArrowheads="1"/>
              </p:cNvSpPr>
              <p:nvPr/>
            </p:nvSpPr>
            <p:spPr bwMode="auto">
              <a:xfrm>
                <a:off x="3517" y="2066"/>
                <a:ext cx="41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6" name="Line 160"/>
              <p:cNvSpPr>
                <a:spLocks noChangeShapeType="1"/>
              </p:cNvSpPr>
              <p:nvPr/>
            </p:nvSpPr>
            <p:spPr bwMode="auto">
              <a:xfrm>
                <a:off x="3517" y="2066"/>
                <a:ext cx="4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47" name="Rectangle 161"/>
              <p:cNvSpPr>
                <a:spLocks noChangeArrowheads="1"/>
              </p:cNvSpPr>
              <p:nvPr/>
            </p:nvSpPr>
            <p:spPr bwMode="auto">
              <a:xfrm>
                <a:off x="3517" y="2074"/>
                <a:ext cx="41" cy="2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8" name="Rectangle 162"/>
              <p:cNvSpPr>
                <a:spLocks noChangeArrowheads="1"/>
              </p:cNvSpPr>
              <p:nvPr/>
            </p:nvSpPr>
            <p:spPr bwMode="auto">
              <a:xfrm>
                <a:off x="3517" y="2099"/>
                <a:ext cx="4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9" name="Line 163"/>
              <p:cNvSpPr>
                <a:spLocks noChangeShapeType="1"/>
              </p:cNvSpPr>
              <p:nvPr/>
            </p:nvSpPr>
            <p:spPr bwMode="auto">
              <a:xfrm>
                <a:off x="3517" y="2099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50" name="Rectangle 164"/>
              <p:cNvSpPr>
                <a:spLocks noChangeArrowheads="1"/>
              </p:cNvSpPr>
              <p:nvPr/>
            </p:nvSpPr>
            <p:spPr bwMode="auto">
              <a:xfrm>
                <a:off x="3558" y="2066"/>
                <a:ext cx="6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51" name="Line 165"/>
              <p:cNvSpPr>
                <a:spLocks noChangeShapeType="1"/>
              </p:cNvSpPr>
              <p:nvPr/>
            </p:nvSpPr>
            <p:spPr bwMode="auto">
              <a:xfrm>
                <a:off x="3558" y="2066"/>
                <a:ext cx="6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52" name="Rectangle 166"/>
              <p:cNvSpPr>
                <a:spLocks noChangeArrowheads="1"/>
              </p:cNvSpPr>
              <p:nvPr/>
            </p:nvSpPr>
            <p:spPr bwMode="auto">
              <a:xfrm>
                <a:off x="3558" y="2074"/>
                <a:ext cx="612" cy="2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53" name="Rectangle 167"/>
              <p:cNvSpPr>
                <a:spLocks noChangeArrowheads="1"/>
              </p:cNvSpPr>
              <p:nvPr/>
            </p:nvSpPr>
            <p:spPr bwMode="auto">
              <a:xfrm>
                <a:off x="3558" y="2099"/>
                <a:ext cx="61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54" name="Line 168"/>
              <p:cNvSpPr>
                <a:spLocks noChangeShapeType="1"/>
              </p:cNvSpPr>
              <p:nvPr/>
            </p:nvSpPr>
            <p:spPr bwMode="auto">
              <a:xfrm>
                <a:off x="3558" y="2099"/>
                <a:ext cx="6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55" name="Rectangle 169"/>
              <p:cNvSpPr>
                <a:spLocks noChangeArrowheads="1"/>
              </p:cNvSpPr>
              <p:nvPr/>
            </p:nvSpPr>
            <p:spPr bwMode="auto">
              <a:xfrm>
                <a:off x="4170" y="2108"/>
                <a:ext cx="3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56" name="Line 170"/>
              <p:cNvSpPr>
                <a:spLocks noChangeShapeType="1"/>
              </p:cNvSpPr>
              <p:nvPr/>
            </p:nvSpPr>
            <p:spPr bwMode="auto">
              <a:xfrm>
                <a:off x="4170" y="2108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57" name="Rectangle 171"/>
              <p:cNvSpPr>
                <a:spLocks noChangeArrowheads="1"/>
              </p:cNvSpPr>
              <p:nvPr/>
            </p:nvSpPr>
            <p:spPr bwMode="auto">
              <a:xfrm>
                <a:off x="4170" y="2066"/>
                <a:ext cx="41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58" name="Line 172"/>
              <p:cNvSpPr>
                <a:spLocks noChangeShapeType="1"/>
              </p:cNvSpPr>
              <p:nvPr/>
            </p:nvSpPr>
            <p:spPr bwMode="auto">
              <a:xfrm>
                <a:off x="4170" y="2066"/>
                <a:ext cx="4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59" name="Rectangle 173"/>
              <p:cNvSpPr>
                <a:spLocks noChangeArrowheads="1"/>
              </p:cNvSpPr>
              <p:nvPr/>
            </p:nvSpPr>
            <p:spPr bwMode="auto">
              <a:xfrm>
                <a:off x="4170" y="2074"/>
                <a:ext cx="41" cy="2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0" name="Rectangle 174"/>
              <p:cNvSpPr>
                <a:spLocks noChangeArrowheads="1"/>
              </p:cNvSpPr>
              <p:nvPr/>
            </p:nvSpPr>
            <p:spPr bwMode="auto">
              <a:xfrm>
                <a:off x="4170" y="2099"/>
                <a:ext cx="4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1" name="Line 175"/>
              <p:cNvSpPr>
                <a:spLocks noChangeShapeType="1"/>
              </p:cNvSpPr>
              <p:nvPr/>
            </p:nvSpPr>
            <p:spPr bwMode="auto">
              <a:xfrm>
                <a:off x="4170" y="2099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62" name="Rectangle 176"/>
              <p:cNvSpPr>
                <a:spLocks noChangeArrowheads="1"/>
              </p:cNvSpPr>
              <p:nvPr/>
            </p:nvSpPr>
            <p:spPr bwMode="auto">
              <a:xfrm>
                <a:off x="4211" y="2066"/>
                <a:ext cx="59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3" name="Line 177"/>
              <p:cNvSpPr>
                <a:spLocks noChangeShapeType="1"/>
              </p:cNvSpPr>
              <p:nvPr/>
            </p:nvSpPr>
            <p:spPr bwMode="auto">
              <a:xfrm>
                <a:off x="4211" y="2066"/>
                <a:ext cx="598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64" name="Rectangle 178"/>
              <p:cNvSpPr>
                <a:spLocks noChangeArrowheads="1"/>
              </p:cNvSpPr>
              <p:nvPr/>
            </p:nvSpPr>
            <p:spPr bwMode="auto">
              <a:xfrm>
                <a:off x="4211" y="2074"/>
                <a:ext cx="598" cy="2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5" name="Rectangle 179"/>
              <p:cNvSpPr>
                <a:spLocks noChangeArrowheads="1"/>
              </p:cNvSpPr>
              <p:nvPr/>
            </p:nvSpPr>
            <p:spPr bwMode="auto">
              <a:xfrm>
                <a:off x="4211" y="2099"/>
                <a:ext cx="59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6" name="Line 180"/>
              <p:cNvSpPr>
                <a:spLocks noChangeShapeType="1"/>
              </p:cNvSpPr>
              <p:nvPr/>
            </p:nvSpPr>
            <p:spPr bwMode="auto">
              <a:xfrm>
                <a:off x="4211" y="2099"/>
                <a:ext cx="5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67" name="Rectangle 181"/>
              <p:cNvSpPr>
                <a:spLocks noChangeArrowheads="1"/>
              </p:cNvSpPr>
              <p:nvPr/>
            </p:nvSpPr>
            <p:spPr bwMode="auto">
              <a:xfrm>
                <a:off x="4859" y="2066"/>
                <a:ext cx="16" cy="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8" name="Line 182"/>
              <p:cNvSpPr>
                <a:spLocks noChangeShapeType="1"/>
              </p:cNvSpPr>
              <p:nvPr/>
            </p:nvSpPr>
            <p:spPr bwMode="auto">
              <a:xfrm>
                <a:off x="4859" y="2066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69" name="Rectangle 183"/>
              <p:cNvSpPr>
                <a:spLocks noChangeArrowheads="1"/>
              </p:cNvSpPr>
              <p:nvPr/>
            </p:nvSpPr>
            <p:spPr bwMode="auto">
              <a:xfrm>
                <a:off x="4825" y="2066"/>
                <a:ext cx="34" cy="4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0" name="Rectangle 184"/>
              <p:cNvSpPr>
                <a:spLocks noChangeArrowheads="1"/>
              </p:cNvSpPr>
              <p:nvPr/>
            </p:nvSpPr>
            <p:spPr bwMode="auto">
              <a:xfrm>
                <a:off x="4809" y="2066"/>
                <a:ext cx="16" cy="4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1" name="Line 185"/>
              <p:cNvSpPr>
                <a:spLocks noChangeShapeType="1"/>
              </p:cNvSpPr>
              <p:nvPr/>
            </p:nvSpPr>
            <p:spPr bwMode="auto">
              <a:xfrm>
                <a:off x="4809" y="2066"/>
                <a:ext cx="1" cy="45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72" name="Rectangle 186"/>
              <p:cNvSpPr>
                <a:spLocks noChangeArrowheads="1"/>
              </p:cNvSpPr>
              <p:nvPr/>
            </p:nvSpPr>
            <p:spPr bwMode="auto">
              <a:xfrm>
                <a:off x="1345" y="2111"/>
                <a:ext cx="17" cy="4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3" name="Line 187"/>
              <p:cNvSpPr>
                <a:spLocks noChangeShapeType="1"/>
              </p:cNvSpPr>
              <p:nvPr/>
            </p:nvSpPr>
            <p:spPr bwMode="auto">
              <a:xfrm>
                <a:off x="1345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74" name="Rectangle 188"/>
              <p:cNvSpPr>
                <a:spLocks noChangeArrowheads="1"/>
              </p:cNvSpPr>
              <p:nvPr/>
            </p:nvSpPr>
            <p:spPr bwMode="auto">
              <a:xfrm>
                <a:off x="1312" y="2111"/>
                <a:ext cx="33" cy="424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5" name="Rectangle 189"/>
              <p:cNvSpPr>
                <a:spLocks noChangeArrowheads="1"/>
              </p:cNvSpPr>
              <p:nvPr/>
            </p:nvSpPr>
            <p:spPr bwMode="auto">
              <a:xfrm>
                <a:off x="1296" y="2111"/>
                <a:ext cx="16" cy="42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6" name="Line 190"/>
              <p:cNvSpPr>
                <a:spLocks noChangeShapeType="1"/>
              </p:cNvSpPr>
              <p:nvPr/>
            </p:nvSpPr>
            <p:spPr bwMode="auto">
              <a:xfrm>
                <a:off x="1296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77" name="Rectangle 191"/>
              <p:cNvSpPr>
                <a:spLocks noChangeArrowheads="1"/>
              </p:cNvSpPr>
              <p:nvPr/>
            </p:nvSpPr>
            <p:spPr bwMode="auto">
              <a:xfrm>
                <a:off x="3517" y="2111"/>
                <a:ext cx="33" cy="4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8" name="Line 192"/>
              <p:cNvSpPr>
                <a:spLocks noChangeShapeType="1"/>
              </p:cNvSpPr>
              <p:nvPr/>
            </p:nvSpPr>
            <p:spPr bwMode="auto">
              <a:xfrm>
                <a:off x="3517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79" name="Rectangle 193"/>
              <p:cNvSpPr>
                <a:spLocks noChangeArrowheads="1"/>
              </p:cNvSpPr>
              <p:nvPr/>
            </p:nvSpPr>
            <p:spPr bwMode="auto">
              <a:xfrm>
                <a:off x="4170" y="2111"/>
                <a:ext cx="33" cy="4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80" name="Line 194"/>
              <p:cNvSpPr>
                <a:spLocks noChangeShapeType="1"/>
              </p:cNvSpPr>
              <p:nvPr/>
            </p:nvSpPr>
            <p:spPr bwMode="auto">
              <a:xfrm>
                <a:off x="4170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81" name="Rectangle 195"/>
              <p:cNvSpPr>
                <a:spLocks noChangeArrowheads="1"/>
              </p:cNvSpPr>
              <p:nvPr/>
            </p:nvSpPr>
            <p:spPr bwMode="auto">
              <a:xfrm>
                <a:off x="4859" y="2111"/>
                <a:ext cx="16" cy="4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82" name="Line 196"/>
              <p:cNvSpPr>
                <a:spLocks noChangeShapeType="1"/>
              </p:cNvSpPr>
              <p:nvPr/>
            </p:nvSpPr>
            <p:spPr bwMode="auto">
              <a:xfrm>
                <a:off x="4859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83" name="Rectangle 197"/>
              <p:cNvSpPr>
                <a:spLocks noChangeArrowheads="1"/>
              </p:cNvSpPr>
              <p:nvPr/>
            </p:nvSpPr>
            <p:spPr bwMode="auto">
              <a:xfrm>
                <a:off x="4825" y="2111"/>
                <a:ext cx="34" cy="424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84" name="Rectangle 198"/>
              <p:cNvSpPr>
                <a:spLocks noChangeArrowheads="1"/>
              </p:cNvSpPr>
              <p:nvPr/>
            </p:nvSpPr>
            <p:spPr bwMode="auto">
              <a:xfrm>
                <a:off x="4809" y="2111"/>
                <a:ext cx="16" cy="42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85" name="Line 199"/>
              <p:cNvSpPr>
                <a:spLocks noChangeShapeType="1"/>
              </p:cNvSpPr>
              <p:nvPr/>
            </p:nvSpPr>
            <p:spPr bwMode="auto">
              <a:xfrm>
                <a:off x="4809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86" name="Rectangle 200"/>
              <p:cNvSpPr>
                <a:spLocks noChangeArrowheads="1"/>
              </p:cNvSpPr>
              <p:nvPr/>
            </p:nvSpPr>
            <p:spPr bwMode="auto">
              <a:xfrm>
                <a:off x="1398" y="2710"/>
                <a:ext cx="205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300">
                    <a:solidFill>
                      <a:srgbClr val="010000"/>
                    </a:solidFill>
                  </a:rPr>
                  <a:t>neu einsetz. Fremdsprachen</a:t>
                </a:r>
                <a:endParaRPr lang="de-DE" altLang="de-DE"/>
              </a:p>
            </p:txBody>
          </p:sp>
          <p:sp>
            <p:nvSpPr>
              <p:cNvPr id="38187" name="Rectangle 201"/>
              <p:cNvSpPr>
                <a:spLocks noChangeArrowheads="1"/>
              </p:cNvSpPr>
              <p:nvPr/>
            </p:nvSpPr>
            <p:spPr bwMode="auto">
              <a:xfrm>
                <a:off x="3459" y="2710"/>
                <a:ext cx="4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3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88" name="Rectangle 202"/>
              <p:cNvSpPr>
                <a:spLocks noChangeArrowheads="1"/>
              </p:cNvSpPr>
              <p:nvPr/>
            </p:nvSpPr>
            <p:spPr bwMode="auto">
              <a:xfrm>
                <a:off x="3796" y="2644"/>
                <a:ext cx="12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2</a:t>
                </a:r>
                <a:endParaRPr lang="de-DE" altLang="de-DE"/>
              </a:p>
            </p:txBody>
          </p:sp>
          <p:sp>
            <p:nvSpPr>
              <p:cNvPr id="38189" name="Rectangle 203"/>
              <p:cNvSpPr>
                <a:spLocks noChangeArrowheads="1"/>
              </p:cNvSpPr>
              <p:nvPr/>
            </p:nvSpPr>
            <p:spPr bwMode="auto">
              <a:xfrm>
                <a:off x="3924" y="2644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90" name="Rectangle 204"/>
              <p:cNvSpPr>
                <a:spLocks noChangeArrowheads="1"/>
              </p:cNvSpPr>
              <p:nvPr/>
            </p:nvSpPr>
            <p:spPr bwMode="auto">
              <a:xfrm>
                <a:off x="4347" y="2644"/>
                <a:ext cx="12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1</a:t>
                </a:r>
                <a:endParaRPr lang="de-DE" altLang="de-DE"/>
              </a:p>
            </p:txBody>
          </p:sp>
          <p:sp>
            <p:nvSpPr>
              <p:cNvPr id="38191" name="Rectangle 205"/>
              <p:cNvSpPr>
                <a:spLocks noChangeArrowheads="1"/>
              </p:cNvSpPr>
              <p:nvPr/>
            </p:nvSpPr>
            <p:spPr bwMode="auto">
              <a:xfrm>
                <a:off x="4474" y="2644"/>
                <a:ext cx="8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-</a:t>
                </a:r>
                <a:endParaRPr lang="de-DE" altLang="de-DE"/>
              </a:p>
            </p:txBody>
          </p:sp>
          <p:sp>
            <p:nvSpPr>
              <p:cNvPr id="38192" name="Rectangle 206"/>
              <p:cNvSpPr>
                <a:spLocks noChangeArrowheads="1"/>
              </p:cNvSpPr>
              <p:nvPr/>
            </p:nvSpPr>
            <p:spPr bwMode="auto">
              <a:xfrm>
                <a:off x="4554" y="2644"/>
                <a:ext cx="12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2</a:t>
                </a:r>
                <a:endParaRPr lang="de-DE" altLang="de-DE"/>
              </a:p>
            </p:txBody>
          </p:sp>
          <p:sp>
            <p:nvSpPr>
              <p:cNvPr id="38193" name="Rectangle 207"/>
              <p:cNvSpPr>
                <a:spLocks noChangeArrowheads="1"/>
              </p:cNvSpPr>
              <p:nvPr/>
            </p:nvSpPr>
            <p:spPr bwMode="auto">
              <a:xfrm>
                <a:off x="4681" y="2644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94" name="Rectangle 208"/>
              <p:cNvSpPr>
                <a:spLocks noChangeArrowheads="1"/>
              </p:cNvSpPr>
              <p:nvPr/>
            </p:nvSpPr>
            <p:spPr bwMode="auto">
              <a:xfrm>
                <a:off x="1345" y="2535"/>
                <a:ext cx="17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95" name="Line 209"/>
              <p:cNvSpPr>
                <a:spLocks noChangeShapeType="1"/>
              </p:cNvSpPr>
              <p:nvPr/>
            </p:nvSpPr>
            <p:spPr bwMode="auto">
              <a:xfrm>
                <a:off x="1345" y="2535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96" name="Rectangle 210"/>
              <p:cNvSpPr>
                <a:spLocks noChangeArrowheads="1"/>
              </p:cNvSpPr>
              <p:nvPr/>
            </p:nvSpPr>
            <p:spPr bwMode="auto">
              <a:xfrm>
                <a:off x="1312" y="2535"/>
                <a:ext cx="33" cy="37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97" name="Rectangle 211"/>
              <p:cNvSpPr>
                <a:spLocks noChangeArrowheads="1"/>
              </p:cNvSpPr>
              <p:nvPr/>
            </p:nvSpPr>
            <p:spPr bwMode="auto">
              <a:xfrm>
                <a:off x="1296" y="2535"/>
                <a:ext cx="16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98" name="Line 212"/>
              <p:cNvSpPr>
                <a:spLocks noChangeShapeType="1"/>
              </p:cNvSpPr>
              <p:nvPr/>
            </p:nvSpPr>
            <p:spPr bwMode="auto">
              <a:xfrm>
                <a:off x="1296" y="2535"/>
                <a:ext cx="1" cy="37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99" name="Rectangle 213"/>
              <p:cNvSpPr>
                <a:spLocks noChangeArrowheads="1"/>
              </p:cNvSpPr>
              <p:nvPr/>
            </p:nvSpPr>
            <p:spPr bwMode="auto">
              <a:xfrm>
                <a:off x="1362" y="2535"/>
                <a:ext cx="2155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200" name="Line 214"/>
              <p:cNvSpPr>
                <a:spLocks noChangeShapeType="1"/>
              </p:cNvSpPr>
              <p:nvPr/>
            </p:nvSpPr>
            <p:spPr bwMode="auto">
              <a:xfrm>
                <a:off x="1362" y="2535"/>
                <a:ext cx="21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201" name="Rectangle 215"/>
              <p:cNvSpPr>
                <a:spLocks noChangeArrowheads="1"/>
              </p:cNvSpPr>
              <p:nvPr/>
            </p:nvSpPr>
            <p:spPr bwMode="auto">
              <a:xfrm>
                <a:off x="3517" y="2535"/>
                <a:ext cx="33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202" name="Line 216"/>
              <p:cNvSpPr>
                <a:spLocks noChangeShapeType="1"/>
              </p:cNvSpPr>
              <p:nvPr/>
            </p:nvSpPr>
            <p:spPr bwMode="auto">
              <a:xfrm>
                <a:off x="3517" y="2535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203" name="Rectangle 217"/>
              <p:cNvSpPr>
                <a:spLocks noChangeArrowheads="1"/>
              </p:cNvSpPr>
              <p:nvPr/>
            </p:nvSpPr>
            <p:spPr bwMode="auto">
              <a:xfrm>
                <a:off x="3550" y="2535"/>
                <a:ext cx="620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204" name="Line 218"/>
              <p:cNvSpPr>
                <a:spLocks noChangeShapeType="1"/>
              </p:cNvSpPr>
              <p:nvPr/>
            </p:nvSpPr>
            <p:spPr bwMode="auto">
              <a:xfrm>
                <a:off x="3550" y="2535"/>
                <a:ext cx="6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205" name="Rectangle 219"/>
              <p:cNvSpPr>
                <a:spLocks noChangeArrowheads="1"/>
              </p:cNvSpPr>
              <p:nvPr/>
            </p:nvSpPr>
            <p:spPr bwMode="auto">
              <a:xfrm>
                <a:off x="4170" y="2535"/>
                <a:ext cx="33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206" name="Line 220"/>
              <p:cNvSpPr>
                <a:spLocks noChangeShapeType="1"/>
              </p:cNvSpPr>
              <p:nvPr/>
            </p:nvSpPr>
            <p:spPr bwMode="auto">
              <a:xfrm>
                <a:off x="4170" y="2535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7895" name="Rectangle 222"/>
            <p:cNvSpPr>
              <a:spLocks noChangeArrowheads="1"/>
            </p:cNvSpPr>
            <p:nvPr/>
          </p:nvSpPr>
          <p:spPr bwMode="auto">
            <a:xfrm>
              <a:off x="4203" y="2535"/>
              <a:ext cx="606" cy="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896" name="Line 223"/>
            <p:cNvSpPr>
              <a:spLocks noChangeShapeType="1"/>
            </p:cNvSpPr>
            <p:nvPr/>
          </p:nvSpPr>
          <p:spPr bwMode="auto">
            <a:xfrm>
              <a:off x="4203" y="2535"/>
              <a:ext cx="6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7" name="Rectangle 224"/>
            <p:cNvSpPr>
              <a:spLocks noChangeArrowheads="1"/>
            </p:cNvSpPr>
            <p:nvPr/>
          </p:nvSpPr>
          <p:spPr bwMode="auto">
            <a:xfrm>
              <a:off x="4859" y="2535"/>
              <a:ext cx="16" cy="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898" name="Line 225"/>
            <p:cNvSpPr>
              <a:spLocks noChangeShapeType="1"/>
            </p:cNvSpPr>
            <p:nvPr/>
          </p:nvSpPr>
          <p:spPr bwMode="auto">
            <a:xfrm>
              <a:off x="4859" y="253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9" name="Rectangle 226"/>
            <p:cNvSpPr>
              <a:spLocks noChangeArrowheads="1"/>
            </p:cNvSpPr>
            <p:nvPr/>
          </p:nvSpPr>
          <p:spPr bwMode="auto">
            <a:xfrm>
              <a:off x="4825" y="2535"/>
              <a:ext cx="34" cy="37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0" name="Rectangle 227"/>
            <p:cNvSpPr>
              <a:spLocks noChangeArrowheads="1"/>
            </p:cNvSpPr>
            <p:nvPr/>
          </p:nvSpPr>
          <p:spPr bwMode="auto">
            <a:xfrm>
              <a:off x="4809" y="2535"/>
              <a:ext cx="16" cy="3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1" name="Line 228"/>
            <p:cNvSpPr>
              <a:spLocks noChangeShapeType="1"/>
            </p:cNvSpPr>
            <p:nvPr/>
          </p:nvSpPr>
          <p:spPr bwMode="auto">
            <a:xfrm>
              <a:off x="4809" y="2535"/>
              <a:ext cx="1" cy="3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2" name="Rectangle 229"/>
            <p:cNvSpPr>
              <a:spLocks noChangeArrowheads="1"/>
            </p:cNvSpPr>
            <p:nvPr/>
          </p:nvSpPr>
          <p:spPr bwMode="auto">
            <a:xfrm>
              <a:off x="1345" y="2572"/>
              <a:ext cx="17" cy="4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3" name="Line 230"/>
            <p:cNvSpPr>
              <a:spLocks noChangeShapeType="1"/>
            </p:cNvSpPr>
            <p:nvPr/>
          </p:nvSpPr>
          <p:spPr bwMode="auto">
            <a:xfrm>
              <a:off x="1345" y="2572"/>
              <a:ext cx="1" cy="4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4" name="Rectangle 231"/>
            <p:cNvSpPr>
              <a:spLocks noChangeArrowheads="1"/>
            </p:cNvSpPr>
            <p:nvPr/>
          </p:nvSpPr>
          <p:spPr bwMode="auto">
            <a:xfrm>
              <a:off x="1312" y="2572"/>
              <a:ext cx="33" cy="477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5" name="Rectangle 232"/>
            <p:cNvSpPr>
              <a:spLocks noChangeArrowheads="1"/>
            </p:cNvSpPr>
            <p:nvPr/>
          </p:nvSpPr>
          <p:spPr bwMode="auto">
            <a:xfrm>
              <a:off x="1296" y="2572"/>
              <a:ext cx="16" cy="47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6" name="Line 233"/>
            <p:cNvSpPr>
              <a:spLocks noChangeShapeType="1"/>
            </p:cNvSpPr>
            <p:nvPr/>
          </p:nvSpPr>
          <p:spPr bwMode="auto">
            <a:xfrm>
              <a:off x="1296" y="2572"/>
              <a:ext cx="1" cy="47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7" name="Rectangle 234"/>
            <p:cNvSpPr>
              <a:spLocks noChangeArrowheads="1"/>
            </p:cNvSpPr>
            <p:nvPr/>
          </p:nvSpPr>
          <p:spPr bwMode="auto">
            <a:xfrm>
              <a:off x="3517" y="2572"/>
              <a:ext cx="33" cy="4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8" name="Line 235"/>
            <p:cNvSpPr>
              <a:spLocks noChangeShapeType="1"/>
            </p:cNvSpPr>
            <p:nvPr/>
          </p:nvSpPr>
          <p:spPr bwMode="auto">
            <a:xfrm>
              <a:off x="3517" y="2572"/>
              <a:ext cx="1" cy="4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9" name="Rectangle 236"/>
            <p:cNvSpPr>
              <a:spLocks noChangeArrowheads="1"/>
            </p:cNvSpPr>
            <p:nvPr/>
          </p:nvSpPr>
          <p:spPr bwMode="auto">
            <a:xfrm>
              <a:off x="4170" y="2572"/>
              <a:ext cx="33" cy="4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10" name="Line 237"/>
            <p:cNvSpPr>
              <a:spLocks noChangeShapeType="1"/>
            </p:cNvSpPr>
            <p:nvPr/>
          </p:nvSpPr>
          <p:spPr bwMode="auto">
            <a:xfrm>
              <a:off x="4170" y="2572"/>
              <a:ext cx="1" cy="4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1" name="Rectangle 238"/>
            <p:cNvSpPr>
              <a:spLocks noChangeArrowheads="1"/>
            </p:cNvSpPr>
            <p:nvPr/>
          </p:nvSpPr>
          <p:spPr bwMode="auto">
            <a:xfrm>
              <a:off x="4859" y="2572"/>
              <a:ext cx="16" cy="4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12" name="Line 239"/>
            <p:cNvSpPr>
              <a:spLocks noChangeShapeType="1"/>
            </p:cNvSpPr>
            <p:nvPr/>
          </p:nvSpPr>
          <p:spPr bwMode="auto">
            <a:xfrm>
              <a:off x="4859" y="2572"/>
              <a:ext cx="1" cy="4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3" name="Rectangle 240"/>
            <p:cNvSpPr>
              <a:spLocks noChangeArrowheads="1"/>
            </p:cNvSpPr>
            <p:nvPr/>
          </p:nvSpPr>
          <p:spPr bwMode="auto">
            <a:xfrm>
              <a:off x="4825" y="2572"/>
              <a:ext cx="34" cy="477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14" name="Rectangle 241"/>
            <p:cNvSpPr>
              <a:spLocks noChangeArrowheads="1"/>
            </p:cNvSpPr>
            <p:nvPr/>
          </p:nvSpPr>
          <p:spPr bwMode="auto">
            <a:xfrm>
              <a:off x="4809" y="2572"/>
              <a:ext cx="16" cy="47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15" name="Line 242"/>
            <p:cNvSpPr>
              <a:spLocks noChangeShapeType="1"/>
            </p:cNvSpPr>
            <p:nvPr/>
          </p:nvSpPr>
          <p:spPr bwMode="auto">
            <a:xfrm>
              <a:off x="4809" y="2572"/>
              <a:ext cx="1" cy="47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6" name="Rectangle 243"/>
            <p:cNvSpPr>
              <a:spLocks noChangeArrowheads="1"/>
            </p:cNvSpPr>
            <p:nvPr/>
          </p:nvSpPr>
          <p:spPr bwMode="auto">
            <a:xfrm>
              <a:off x="1854" y="3227"/>
              <a:ext cx="1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2600">
                  <a:solidFill>
                    <a:srgbClr val="010000"/>
                  </a:solidFill>
                </a:rPr>
                <a:t>übrige Fächer</a:t>
              </a:r>
              <a:endParaRPr lang="de-DE" altLang="de-DE"/>
            </a:p>
          </p:txBody>
        </p:sp>
        <p:sp>
          <p:nvSpPr>
            <p:cNvPr id="37917" name="Rectangle 244"/>
            <p:cNvSpPr>
              <a:spLocks noChangeArrowheads="1"/>
            </p:cNvSpPr>
            <p:nvPr/>
          </p:nvSpPr>
          <p:spPr bwMode="auto">
            <a:xfrm>
              <a:off x="3002" y="3227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2600">
                  <a:solidFill>
                    <a:srgbClr val="010000"/>
                  </a:solidFill>
                </a:rPr>
                <a:t> </a:t>
              </a:r>
              <a:endParaRPr lang="de-DE" altLang="de-DE"/>
            </a:p>
          </p:txBody>
        </p:sp>
        <p:sp>
          <p:nvSpPr>
            <p:cNvPr id="37918" name="Rectangle 245"/>
            <p:cNvSpPr>
              <a:spLocks noChangeArrowheads="1"/>
            </p:cNvSpPr>
            <p:nvPr/>
          </p:nvSpPr>
          <p:spPr bwMode="auto">
            <a:xfrm>
              <a:off x="3694" y="3210"/>
              <a:ext cx="12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1</a:t>
              </a:r>
              <a:endParaRPr lang="de-DE" altLang="de-DE"/>
            </a:p>
          </p:txBody>
        </p:sp>
        <p:sp>
          <p:nvSpPr>
            <p:cNvPr id="37919" name="Rectangle 246"/>
            <p:cNvSpPr>
              <a:spLocks noChangeArrowheads="1"/>
            </p:cNvSpPr>
            <p:nvPr/>
          </p:nvSpPr>
          <p:spPr bwMode="auto">
            <a:xfrm>
              <a:off x="3821" y="3210"/>
              <a:ext cx="8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-</a:t>
              </a:r>
              <a:endParaRPr lang="de-DE" altLang="de-DE"/>
            </a:p>
          </p:txBody>
        </p:sp>
        <p:sp>
          <p:nvSpPr>
            <p:cNvPr id="37920" name="Rectangle 247"/>
            <p:cNvSpPr>
              <a:spLocks noChangeArrowheads="1"/>
            </p:cNvSpPr>
            <p:nvPr/>
          </p:nvSpPr>
          <p:spPr bwMode="auto">
            <a:xfrm>
              <a:off x="3901" y="3210"/>
              <a:ext cx="12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2</a:t>
              </a:r>
              <a:endParaRPr lang="de-DE" altLang="de-DE"/>
            </a:p>
          </p:txBody>
        </p:sp>
        <p:sp>
          <p:nvSpPr>
            <p:cNvPr id="37921" name="Rectangle 248"/>
            <p:cNvSpPr>
              <a:spLocks noChangeArrowheads="1"/>
            </p:cNvSpPr>
            <p:nvPr/>
          </p:nvSpPr>
          <p:spPr bwMode="auto">
            <a:xfrm>
              <a:off x="4029" y="3210"/>
              <a:ext cx="6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 </a:t>
              </a:r>
              <a:endParaRPr lang="de-DE" altLang="de-DE"/>
            </a:p>
          </p:txBody>
        </p:sp>
        <p:sp>
          <p:nvSpPr>
            <p:cNvPr id="37922" name="Rectangle 249"/>
            <p:cNvSpPr>
              <a:spLocks noChangeArrowheads="1"/>
            </p:cNvSpPr>
            <p:nvPr/>
          </p:nvSpPr>
          <p:spPr bwMode="auto">
            <a:xfrm>
              <a:off x="4449" y="3210"/>
              <a:ext cx="12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2</a:t>
              </a:r>
              <a:endParaRPr lang="de-DE" altLang="de-DE"/>
            </a:p>
          </p:txBody>
        </p:sp>
        <p:sp>
          <p:nvSpPr>
            <p:cNvPr id="37923" name="Rectangle 250"/>
            <p:cNvSpPr>
              <a:spLocks noChangeArrowheads="1"/>
            </p:cNvSpPr>
            <p:nvPr/>
          </p:nvSpPr>
          <p:spPr bwMode="auto">
            <a:xfrm>
              <a:off x="4576" y="3210"/>
              <a:ext cx="6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 </a:t>
              </a:r>
              <a:endParaRPr lang="de-DE" altLang="de-DE"/>
            </a:p>
          </p:txBody>
        </p:sp>
        <p:sp>
          <p:nvSpPr>
            <p:cNvPr id="37924" name="Rectangle 251"/>
            <p:cNvSpPr>
              <a:spLocks noChangeArrowheads="1"/>
            </p:cNvSpPr>
            <p:nvPr/>
          </p:nvSpPr>
          <p:spPr bwMode="auto">
            <a:xfrm>
              <a:off x="1345" y="3049"/>
              <a:ext cx="17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25" name="Line 252"/>
            <p:cNvSpPr>
              <a:spLocks noChangeShapeType="1"/>
            </p:cNvSpPr>
            <p:nvPr/>
          </p:nvSpPr>
          <p:spPr bwMode="auto">
            <a:xfrm>
              <a:off x="1345" y="3049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6" name="Rectangle 253"/>
            <p:cNvSpPr>
              <a:spLocks noChangeArrowheads="1"/>
            </p:cNvSpPr>
            <p:nvPr/>
          </p:nvSpPr>
          <p:spPr bwMode="auto">
            <a:xfrm>
              <a:off x="1312" y="3049"/>
              <a:ext cx="33" cy="3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27" name="Rectangle 254"/>
            <p:cNvSpPr>
              <a:spLocks noChangeArrowheads="1"/>
            </p:cNvSpPr>
            <p:nvPr/>
          </p:nvSpPr>
          <p:spPr bwMode="auto">
            <a:xfrm>
              <a:off x="1296" y="3049"/>
              <a:ext cx="16" cy="3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28" name="Line 255"/>
            <p:cNvSpPr>
              <a:spLocks noChangeShapeType="1"/>
            </p:cNvSpPr>
            <p:nvPr/>
          </p:nvSpPr>
          <p:spPr bwMode="auto">
            <a:xfrm>
              <a:off x="1296" y="3049"/>
              <a:ext cx="1" cy="3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9" name="Rectangle 256"/>
            <p:cNvSpPr>
              <a:spLocks noChangeArrowheads="1"/>
            </p:cNvSpPr>
            <p:nvPr/>
          </p:nvSpPr>
          <p:spPr bwMode="auto">
            <a:xfrm>
              <a:off x="1362" y="3049"/>
              <a:ext cx="2155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30" name="Line 257"/>
            <p:cNvSpPr>
              <a:spLocks noChangeShapeType="1"/>
            </p:cNvSpPr>
            <p:nvPr/>
          </p:nvSpPr>
          <p:spPr bwMode="auto">
            <a:xfrm>
              <a:off x="1362" y="3049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1" name="Rectangle 258"/>
            <p:cNvSpPr>
              <a:spLocks noChangeArrowheads="1"/>
            </p:cNvSpPr>
            <p:nvPr/>
          </p:nvSpPr>
          <p:spPr bwMode="auto">
            <a:xfrm>
              <a:off x="3517" y="3049"/>
              <a:ext cx="33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32" name="Line 259"/>
            <p:cNvSpPr>
              <a:spLocks noChangeShapeType="1"/>
            </p:cNvSpPr>
            <p:nvPr/>
          </p:nvSpPr>
          <p:spPr bwMode="auto">
            <a:xfrm>
              <a:off x="3517" y="3049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3" name="Rectangle 260"/>
            <p:cNvSpPr>
              <a:spLocks noChangeArrowheads="1"/>
            </p:cNvSpPr>
            <p:nvPr/>
          </p:nvSpPr>
          <p:spPr bwMode="auto">
            <a:xfrm>
              <a:off x="3550" y="3049"/>
              <a:ext cx="620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34" name="Line 261"/>
            <p:cNvSpPr>
              <a:spLocks noChangeShapeType="1"/>
            </p:cNvSpPr>
            <p:nvPr/>
          </p:nvSpPr>
          <p:spPr bwMode="auto">
            <a:xfrm>
              <a:off x="3550" y="3049"/>
              <a:ext cx="6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5" name="Rectangle 262"/>
            <p:cNvSpPr>
              <a:spLocks noChangeArrowheads="1"/>
            </p:cNvSpPr>
            <p:nvPr/>
          </p:nvSpPr>
          <p:spPr bwMode="auto">
            <a:xfrm>
              <a:off x="4170" y="3049"/>
              <a:ext cx="33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36" name="Line 263"/>
            <p:cNvSpPr>
              <a:spLocks noChangeShapeType="1"/>
            </p:cNvSpPr>
            <p:nvPr/>
          </p:nvSpPr>
          <p:spPr bwMode="auto">
            <a:xfrm>
              <a:off x="4170" y="3049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7" name="Rectangle 264"/>
            <p:cNvSpPr>
              <a:spLocks noChangeArrowheads="1"/>
            </p:cNvSpPr>
            <p:nvPr/>
          </p:nvSpPr>
          <p:spPr bwMode="auto">
            <a:xfrm>
              <a:off x="4203" y="3049"/>
              <a:ext cx="606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38" name="Line 265"/>
            <p:cNvSpPr>
              <a:spLocks noChangeShapeType="1"/>
            </p:cNvSpPr>
            <p:nvPr/>
          </p:nvSpPr>
          <p:spPr bwMode="auto">
            <a:xfrm>
              <a:off x="4203" y="3049"/>
              <a:ext cx="6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9" name="Rectangle 266"/>
            <p:cNvSpPr>
              <a:spLocks noChangeArrowheads="1"/>
            </p:cNvSpPr>
            <p:nvPr/>
          </p:nvSpPr>
          <p:spPr bwMode="auto">
            <a:xfrm>
              <a:off x="4859" y="3049"/>
              <a:ext cx="16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0" name="Line 267"/>
            <p:cNvSpPr>
              <a:spLocks noChangeShapeType="1"/>
            </p:cNvSpPr>
            <p:nvPr/>
          </p:nvSpPr>
          <p:spPr bwMode="auto">
            <a:xfrm>
              <a:off x="4859" y="3049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41" name="Rectangle 268"/>
            <p:cNvSpPr>
              <a:spLocks noChangeArrowheads="1"/>
            </p:cNvSpPr>
            <p:nvPr/>
          </p:nvSpPr>
          <p:spPr bwMode="auto">
            <a:xfrm>
              <a:off x="4825" y="3049"/>
              <a:ext cx="34" cy="3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2" name="Rectangle 269"/>
            <p:cNvSpPr>
              <a:spLocks noChangeArrowheads="1"/>
            </p:cNvSpPr>
            <p:nvPr/>
          </p:nvSpPr>
          <p:spPr bwMode="auto">
            <a:xfrm>
              <a:off x="4809" y="3049"/>
              <a:ext cx="16" cy="3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3" name="Line 270"/>
            <p:cNvSpPr>
              <a:spLocks noChangeShapeType="1"/>
            </p:cNvSpPr>
            <p:nvPr/>
          </p:nvSpPr>
          <p:spPr bwMode="auto">
            <a:xfrm>
              <a:off x="4809" y="3049"/>
              <a:ext cx="1" cy="3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44" name="Rectangle 271"/>
            <p:cNvSpPr>
              <a:spLocks noChangeArrowheads="1"/>
            </p:cNvSpPr>
            <p:nvPr/>
          </p:nvSpPr>
          <p:spPr bwMode="auto">
            <a:xfrm>
              <a:off x="1345" y="3085"/>
              <a:ext cx="17" cy="4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5" name="Line 272"/>
            <p:cNvSpPr>
              <a:spLocks noChangeShapeType="1"/>
            </p:cNvSpPr>
            <p:nvPr/>
          </p:nvSpPr>
          <p:spPr bwMode="auto">
            <a:xfrm>
              <a:off x="1345" y="3085"/>
              <a:ext cx="1" cy="4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46" name="Rectangle 273"/>
            <p:cNvSpPr>
              <a:spLocks noChangeArrowheads="1"/>
            </p:cNvSpPr>
            <p:nvPr/>
          </p:nvSpPr>
          <p:spPr bwMode="auto">
            <a:xfrm>
              <a:off x="1312" y="3085"/>
              <a:ext cx="33" cy="47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7" name="Rectangle 274"/>
            <p:cNvSpPr>
              <a:spLocks noChangeArrowheads="1"/>
            </p:cNvSpPr>
            <p:nvPr/>
          </p:nvSpPr>
          <p:spPr bwMode="auto">
            <a:xfrm>
              <a:off x="1296" y="3085"/>
              <a:ext cx="16" cy="47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8" name="Line 275"/>
            <p:cNvSpPr>
              <a:spLocks noChangeShapeType="1"/>
            </p:cNvSpPr>
            <p:nvPr/>
          </p:nvSpPr>
          <p:spPr bwMode="auto">
            <a:xfrm>
              <a:off x="1296" y="3085"/>
              <a:ext cx="1" cy="472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49" name="Rectangle 276"/>
            <p:cNvSpPr>
              <a:spLocks noChangeArrowheads="1"/>
            </p:cNvSpPr>
            <p:nvPr/>
          </p:nvSpPr>
          <p:spPr bwMode="auto">
            <a:xfrm>
              <a:off x="1296" y="3557"/>
              <a:ext cx="16" cy="6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0" name="Line 277"/>
            <p:cNvSpPr>
              <a:spLocks noChangeShapeType="1"/>
            </p:cNvSpPr>
            <p:nvPr/>
          </p:nvSpPr>
          <p:spPr bwMode="auto">
            <a:xfrm>
              <a:off x="1296" y="3557"/>
              <a:ext cx="1" cy="6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51" name="Rectangle 278"/>
            <p:cNvSpPr>
              <a:spLocks noChangeArrowheads="1"/>
            </p:cNvSpPr>
            <p:nvPr/>
          </p:nvSpPr>
          <p:spPr bwMode="auto">
            <a:xfrm>
              <a:off x="1296" y="3607"/>
              <a:ext cx="66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2" name="Line 279"/>
            <p:cNvSpPr>
              <a:spLocks noChangeShapeType="1"/>
            </p:cNvSpPr>
            <p:nvPr/>
          </p:nvSpPr>
          <p:spPr bwMode="auto">
            <a:xfrm>
              <a:off x="1296" y="360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53" name="Rectangle 280"/>
            <p:cNvSpPr>
              <a:spLocks noChangeArrowheads="1"/>
            </p:cNvSpPr>
            <p:nvPr/>
          </p:nvSpPr>
          <p:spPr bwMode="auto">
            <a:xfrm>
              <a:off x="1312" y="3557"/>
              <a:ext cx="33" cy="50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4" name="Rectangle 281"/>
            <p:cNvSpPr>
              <a:spLocks noChangeArrowheads="1"/>
            </p:cNvSpPr>
            <p:nvPr/>
          </p:nvSpPr>
          <p:spPr bwMode="auto">
            <a:xfrm>
              <a:off x="1312" y="3574"/>
              <a:ext cx="50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5" name="Rectangle 282"/>
            <p:cNvSpPr>
              <a:spLocks noChangeArrowheads="1"/>
            </p:cNvSpPr>
            <p:nvPr/>
          </p:nvSpPr>
          <p:spPr bwMode="auto">
            <a:xfrm>
              <a:off x="1345" y="3557"/>
              <a:ext cx="1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6" name="Line 283"/>
            <p:cNvSpPr>
              <a:spLocks noChangeShapeType="1"/>
            </p:cNvSpPr>
            <p:nvPr/>
          </p:nvSpPr>
          <p:spPr bwMode="auto">
            <a:xfrm>
              <a:off x="1345" y="355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57" name="Line 284"/>
            <p:cNvSpPr>
              <a:spLocks noChangeShapeType="1"/>
            </p:cNvSpPr>
            <p:nvPr/>
          </p:nvSpPr>
          <p:spPr bwMode="auto">
            <a:xfrm>
              <a:off x="1345" y="355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58" name="Rectangle 285"/>
            <p:cNvSpPr>
              <a:spLocks noChangeArrowheads="1"/>
            </p:cNvSpPr>
            <p:nvPr/>
          </p:nvSpPr>
          <p:spPr bwMode="auto">
            <a:xfrm>
              <a:off x="1345" y="3557"/>
              <a:ext cx="17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9" name="Line 286"/>
            <p:cNvSpPr>
              <a:spLocks noChangeShapeType="1"/>
            </p:cNvSpPr>
            <p:nvPr/>
          </p:nvSpPr>
          <p:spPr bwMode="auto">
            <a:xfrm>
              <a:off x="1345" y="3557"/>
              <a:ext cx="1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60" name="Line 287"/>
            <p:cNvSpPr>
              <a:spLocks noChangeShapeType="1"/>
            </p:cNvSpPr>
            <p:nvPr/>
          </p:nvSpPr>
          <p:spPr bwMode="auto">
            <a:xfrm>
              <a:off x="1345" y="3557"/>
              <a:ext cx="1" cy="1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61" name="Rectangle 288"/>
            <p:cNvSpPr>
              <a:spLocks noChangeArrowheads="1"/>
            </p:cNvSpPr>
            <p:nvPr/>
          </p:nvSpPr>
          <p:spPr bwMode="auto">
            <a:xfrm>
              <a:off x="1362" y="3607"/>
              <a:ext cx="2155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62" name="Line 289"/>
            <p:cNvSpPr>
              <a:spLocks noChangeShapeType="1"/>
            </p:cNvSpPr>
            <p:nvPr/>
          </p:nvSpPr>
          <p:spPr bwMode="auto">
            <a:xfrm>
              <a:off x="1362" y="3607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63" name="Rectangle 290"/>
            <p:cNvSpPr>
              <a:spLocks noChangeArrowheads="1"/>
            </p:cNvSpPr>
            <p:nvPr/>
          </p:nvSpPr>
          <p:spPr bwMode="auto">
            <a:xfrm>
              <a:off x="1362" y="3574"/>
              <a:ext cx="2155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64" name="Rectangle 291"/>
            <p:cNvSpPr>
              <a:spLocks noChangeArrowheads="1"/>
            </p:cNvSpPr>
            <p:nvPr/>
          </p:nvSpPr>
          <p:spPr bwMode="auto">
            <a:xfrm>
              <a:off x="1362" y="3557"/>
              <a:ext cx="2155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65" name="Line 292"/>
            <p:cNvSpPr>
              <a:spLocks noChangeShapeType="1"/>
            </p:cNvSpPr>
            <p:nvPr/>
          </p:nvSpPr>
          <p:spPr bwMode="auto">
            <a:xfrm>
              <a:off x="1362" y="3557"/>
              <a:ext cx="2155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66" name="Rectangle 293"/>
            <p:cNvSpPr>
              <a:spLocks noChangeArrowheads="1"/>
            </p:cNvSpPr>
            <p:nvPr/>
          </p:nvSpPr>
          <p:spPr bwMode="auto">
            <a:xfrm>
              <a:off x="3517" y="3085"/>
              <a:ext cx="33" cy="4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67" name="Line 294"/>
            <p:cNvSpPr>
              <a:spLocks noChangeShapeType="1"/>
            </p:cNvSpPr>
            <p:nvPr/>
          </p:nvSpPr>
          <p:spPr bwMode="auto">
            <a:xfrm>
              <a:off x="3517" y="3085"/>
              <a:ext cx="1" cy="4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68" name="Rectangle 295"/>
            <p:cNvSpPr>
              <a:spLocks noChangeArrowheads="1"/>
            </p:cNvSpPr>
            <p:nvPr/>
          </p:nvSpPr>
          <p:spPr bwMode="auto">
            <a:xfrm>
              <a:off x="3517" y="3557"/>
              <a:ext cx="66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69" name="Line 296"/>
            <p:cNvSpPr>
              <a:spLocks noChangeShapeType="1"/>
            </p:cNvSpPr>
            <p:nvPr/>
          </p:nvSpPr>
          <p:spPr bwMode="auto">
            <a:xfrm>
              <a:off x="3517" y="3557"/>
              <a:ext cx="6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70" name="Rectangle 297"/>
            <p:cNvSpPr>
              <a:spLocks noChangeArrowheads="1"/>
            </p:cNvSpPr>
            <p:nvPr/>
          </p:nvSpPr>
          <p:spPr bwMode="auto">
            <a:xfrm>
              <a:off x="3517" y="3574"/>
              <a:ext cx="66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1" name="Rectangle 298"/>
            <p:cNvSpPr>
              <a:spLocks noChangeArrowheads="1"/>
            </p:cNvSpPr>
            <p:nvPr/>
          </p:nvSpPr>
          <p:spPr bwMode="auto">
            <a:xfrm>
              <a:off x="3517" y="3607"/>
              <a:ext cx="66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2" name="Line 299"/>
            <p:cNvSpPr>
              <a:spLocks noChangeShapeType="1"/>
            </p:cNvSpPr>
            <p:nvPr/>
          </p:nvSpPr>
          <p:spPr bwMode="auto">
            <a:xfrm>
              <a:off x="3517" y="360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73" name="Rectangle 300"/>
            <p:cNvSpPr>
              <a:spLocks noChangeArrowheads="1"/>
            </p:cNvSpPr>
            <p:nvPr/>
          </p:nvSpPr>
          <p:spPr bwMode="auto">
            <a:xfrm>
              <a:off x="3583" y="3607"/>
              <a:ext cx="58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4" name="Line 301"/>
            <p:cNvSpPr>
              <a:spLocks noChangeShapeType="1"/>
            </p:cNvSpPr>
            <p:nvPr/>
          </p:nvSpPr>
          <p:spPr bwMode="auto">
            <a:xfrm>
              <a:off x="3583" y="3607"/>
              <a:ext cx="5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75" name="Rectangle 302"/>
            <p:cNvSpPr>
              <a:spLocks noChangeArrowheads="1"/>
            </p:cNvSpPr>
            <p:nvPr/>
          </p:nvSpPr>
          <p:spPr bwMode="auto">
            <a:xfrm>
              <a:off x="3583" y="3574"/>
              <a:ext cx="587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6" name="Rectangle 303"/>
            <p:cNvSpPr>
              <a:spLocks noChangeArrowheads="1"/>
            </p:cNvSpPr>
            <p:nvPr/>
          </p:nvSpPr>
          <p:spPr bwMode="auto">
            <a:xfrm>
              <a:off x="3583" y="3557"/>
              <a:ext cx="587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7" name="Line 304"/>
            <p:cNvSpPr>
              <a:spLocks noChangeShapeType="1"/>
            </p:cNvSpPr>
            <p:nvPr/>
          </p:nvSpPr>
          <p:spPr bwMode="auto">
            <a:xfrm>
              <a:off x="3583" y="3557"/>
              <a:ext cx="5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78" name="Rectangle 305"/>
            <p:cNvSpPr>
              <a:spLocks noChangeArrowheads="1"/>
            </p:cNvSpPr>
            <p:nvPr/>
          </p:nvSpPr>
          <p:spPr bwMode="auto">
            <a:xfrm>
              <a:off x="4170" y="3085"/>
              <a:ext cx="33" cy="4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9" name="Line 306"/>
            <p:cNvSpPr>
              <a:spLocks noChangeShapeType="1"/>
            </p:cNvSpPr>
            <p:nvPr/>
          </p:nvSpPr>
          <p:spPr bwMode="auto">
            <a:xfrm>
              <a:off x="4170" y="3085"/>
              <a:ext cx="1" cy="4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80" name="Rectangle 307"/>
            <p:cNvSpPr>
              <a:spLocks noChangeArrowheads="1"/>
            </p:cNvSpPr>
            <p:nvPr/>
          </p:nvSpPr>
          <p:spPr bwMode="auto">
            <a:xfrm>
              <a:off x="4170" y="3557"/>
              <a:ext cx="66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1" name="Line 308"/>
            <p:cNvSpPr>
              <a:spLocks noChangeShapeType="1"/>
            </p:cNvSpPr>
            <p:nvPr/>
          </p:nvSpPr>
          <p:spPr bwMode="auto">
            <a:xfrm>
              <a:off x="4170" y="3557"/>
              <a:ext cx="6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82" name="Rectangle 309"/>
            <p:cNvSpPr>
              <a:spLocks noChangeArrowheads="1"/>
            </p:cNvSpPr>
            <p:nvPr/>
          </p:nvSpPr>
          <p:spPr bwMode="auto">
            <a:xfrm>
              <a:off x="4170" y="3574"/>
              <a:ext cx="66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3" name="Rectangle 310"/>
            <p:cNvSpPr>
              <a:spLocks noChangeArrowheads="1"/>
            </p:cNvSpPr>
            <p:nvPr/>
          </p:nvSpPr>
          <p:spPr bwMode="auto">
            <a:xfrm>
              <a:off x="4170" y="3607"/>
              <a:ext cx="66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4" name="Line 311"/>
            <p:cNvSpPr>
              <a:spLocks noChangeShapeType="1"/>
            </p:cNvSpPr>
            <p:nvPr/>
          </p:nvSpPr>
          <p:spPr bwMode="auto">
            <a:xfrm>
              <a:off x="4170" y="360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85" name="Rectangle 312"/>
            <p:cNvSpPr>
              <a:spLocks noChangeArrowheads="1"/>
            </p:cNvSpPr>
            <p:nvPr/>
          </p:nvSpPr>
          <p:spPr bwMode="auto">
            <a:xfrm>
              <a:off x="4236" y="3607"/>
              <a:ext cx="573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6" name="Line 313"/>
            <p:cNvSpPr>
              <a:spLocks noChangeShapeType="1"/>
            </p:cNvSpPr>
            <p:nvPr/>
          </p:nvSpPr>
          <p:spPr bwMode="auto">
            <a:xfrm>
              <a:off x="4236" y="3607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87" name="Rectangle 314"/>
            <p:cNvSpPr>
              <a:spLocks noChangeArrowheads="1"/>
            </p:cNvSpPr>
            <p:nvPr/>
          </p:nvSpPr>
          <p:spPr bwMode="auto">
            <a:xfrm>
              <a:off x="4236" y="3574"/>
              <a:ext cx="573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8" name="Rectangle 315"/>
            <p:cNvSpPr>
              <a:spLocks noChangeArrowheads="1"/>
            </p:cNvSpPr>
            <p:nvPr/>
          </p:nvSpPr>
          <p:spPr bwMode="auto">
            <a:xfrm>
              <a:off x="4236" y="3557"/>
              <a:ext cx="573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9" name="Line 316"/>
            <p:cNvSpPr>
              <a:spLocks noChangeShapeType="1"/>
            </p:cNvSpPr>
            <p:nvPr/>
          </p:nvSpPr>
          <p:spPr bwMode="auto">
            <a:xfrm>
              <a:off x="4236" y="3557"/>
              <a:ext cx="573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0" name="Rectangle 317"/>
            <p:cNvSpPr>
              <a:spLocks noChangeArrowheads="1"/>
            </p:cNvSpPr>
            <p:nvPr/>
          </p:nvSpPr>
          <p:spPr bwMode="auto">
            <a:xfrm>
              <a:off x="4859" y="3085"/>
              <a:ext cx="16" cy="4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91" name="Line 318"/>
            <p:cNvSpPr>
              <a:spLocks noChangeShapeType="1"/>
            </p:cNvSpPr>
            <p:nvPr/>
          </p:nvSpPr>
          <p:spPr bwMode="auto">
            <a:xfrm>
              <a:off x="4859" y="3085"/>
              <a:ext cx="1" cy="4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2" name="Rectangle 319"/>
            <p:cNvSpPr>
              <a:spLocks noChangeArrowheads="1"/>
            </p:cNvSpPr>
            <p:nvPr/>
          </p:nvSpPr>
          <p:spPr bwMode="auto">
            <a:xfrm>
              <a:off x="4825" y="3085"/>
              <a:ext cx="34" cy="47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93" name="Rectangle 320"/>
            <p:cNvSpPr>
              <a:spLocks noChangeArrowheads="1"/>
            </p:cNvSpPr>
            <p:nvPr/>
          </p:nvSpPr>
          <p:spPr bwMode="auto">
            <a:xfrm>
              <a:off x="4809" y="3085"/>
              <a:ext cx="16" cy="47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94" name="Line 321"/>
            <p:cNvSpPr>
              <a:spLocks noChangeShapeType="1"/>
            </p:cNvSpPr>
            <p:nvPr/>
          </p:nvSpPr>
          <p:spPr bwMode="auto">
            <a:xfrm>
              <a:off x="4809" y="3085"/>
              <a:ext cx="1" cy="472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" name="Rectangle 322"/>
            <p:cNvSpPr>
              <a:spLocks noChangeArrowheads="1"/>
            </p:cNvSpPr>
            <p:nvPr/>
          </p:nvSpPr>
          <p:spPr bwMode="auto">
            <a:xfrm>
              <a:off x="4859" y="3557"/>
              <a:ext cx="16" cy="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96" name="Line 323"/>
            <p:cNvSpPr>
              <a:spLocks noChangeShapeType="1"/>
            </p:cNvSpPr>
            <p:nvPr/>
          </p:nvSpPr>
          <p:spPr bwMode="auto">
            <a:xfrm>
              <a:off x="4859" y="3557"/>
              <a:ext cx="1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" name="Rectangle 324"/>
            <p:cNvSpPr>
              <a:spLocks noChangeArrowheads="1"/>
            </p:cNvSpPr>
            <p:nvPr/>
          </p:nvSpPr>
          <p:spPr bwMode="auto">
            <a:xfrm>
              <a:off x="4809" y="3607"/>
              <a:ext cx="66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98" name="Line 325"/>
            <p:cNvSpPr>
              <a:spLocks noChangeShapeType="1"/>
            </p:cNvSpPr>
            <p:nvPr/>
          </p:nvSpPr>
          <p:spPr bwMode="auto">
            <a:xfrm>
              <a:off x="4809" y="360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" name="Rectangle 326"/>
            <p:cNvSpPr>
              <a:spLocks noChangeArrowheads="1"/>
            </p:cNvSpPr>
            <p:nvPr/>
          </p:nvSpPr>
          <p:spPr bwMode="auto">
            <a:xfrm>
              <a:off x="4825" y="3557"/>
              <a:ext cx="34" cy="50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000" name="Rectangle 327"/>
            <p:cNvSpPr>
              <a:spLocks noChangeArrowheads="1"/>
            </p:cNvSpPr>
            <p:nvPr/>
          </p:nvSpPr>
          <p:spPr bwMode="auto">
            <a:xfrm>
              <a:off x="4809" y="3574"/>
              <a:ext cx="50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001" name="Rectangle 328"/>
            <p:cNvSpPr>
              <a:spLocks noChangeArrowheads="1"/>
            </p:cNvSpPr>
            <p:nvPr/>
          </p:nvSpPr>
          <p:spPr bwMode="auto">
            <a:xfrm>
              <a:off x="4809" y="3557"/>
              <a:ext cx="16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002" name="Line 329"/>
            <p:cNvSpPr>
              <a:spLocks noChangeShapeType="1"/>
            </p:cNvSpPr>
            <p:nvPr/>
          </p:nvSpPr>
          <p:spPr bwMode="auto">
            <a:xfrm>
              <a:off x="4809" y="3557"/>
              <a:ext cx="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3" name="Line 330"/>
            <p:cNvSpPr>
              <a:spLocks noChangeShapeType="1"/>
            </p:cNvSpPr>
            <p:nvPr/>
          </p:nvSpPr>
          <p:spPr bwMode="auto">
            <a:xfrm>
              <a:off x="4809" y="3557"/>
              <a:ext cx="1" cy="1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" name="Rectangle 331"/>
            <p:cNvSpPr>
              <a:spLocks noChangeArrowheads="1"/>
            </p:cNvSpPr>
            <p:nvPr/>
          </p:nvSpPr>
          <p:spPr bwMode="auto">
            <a:xfrm>
              <a:off x="4809" y="3557"/>
              <a:ext cx="16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005" name="Line 332"/>
            <p:cNvSpPr>
              <a:spLocks noChangeShapeType="1"/>
            </p:cNvSpPr>
            <p:nvPr/>
          </p:nvSpPr>
          <p:spPr bwMode="auto">
            <a:xfrm>
              <a:off x="4809" y="3557"/>
              <a:ext cx="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" name="Line 333"/>
            <p:cNvSpPr>
              <a:spLocks noChangeShapeType="1"/>
            </p:cNvSpPr>
            <p:nvPr/>
          </p:nvSpPr>
          <p:spPr bwMode="auto">
            <a:xfrm>
              <a:off x="4809" y="3557"/>
              <a:ext cx="1" cy="1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893" name="Rectangle 334"/>
          <p:cNvSpPr>
            <a:spLocks noChangeArrowheads="1"/>
          </p:cNvSpPr>
          <p:nvPr/>
        </p:nvSpPr>
        <p:spPr bwMode="auto">
          <a:xfrm>
            <a:off x="1719263" y="5753100"/>
            <a:ext cx="1492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1700">
                <a:solidFill>
                  <a:srgbClr val="010000"/>
                </a:solidFill>
              </a:rPr>
              <a:t> </a:t>
            </a:r>
            <a:endParaRPr lang="de-DE" altLang="de-DE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Benotung in der Sek II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/>
              <a:t>Am Ende eines Kurses werden die Leistungen aus den Klausuren und der „Sonstigen Mitarbeit“ zu einer Kursabschlussnote zusammengefasst.</a:t>
            </a:r>
          </a:p>
        </p:txBody>
      </p:sp>
      <p:sp>
        <p:nvSpPr>
          <p:cNvPr id="159835" name="Rectangle 91"/>
          <p:cNvSpPr>
            <a:spLocks noChangeArrowheads="1"/>
          </p:cNvSpPr>
          <p:nvPr/>
        </p:nvSpPr>
        <p:spPr bwMode="auto">
          <a:xfrm>
            <a:off x="736600" y="1697038"/>
            <a:ext cx="6616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 dirty="0">
                <a:solidFill>
                  <a:srgbClr val="FF0000"/>
                </a:solidFill>
              </a:rPr>
              <a:t>Ab Q1.I </a:t>
            </a:r>
            <a:r>
              <a:rPr lang="de-DE" altLang="de-DE" sz="1800" dirty="0"/>
              <a:t>werden die Endnoten in folgendes </a:t>
            </a:r>
            <a:r>
              <a:rPr lang="de-DE" altLang="de-DE" sz="1800" dirty="0">
                <a:solidFill>
                  <a:srgbClr val="FF0000"/>
                </a:solidFill>
              </a:rPr>
              <a:t>Punktsystem</a:t>
            </a:r>
            <a:r>
              <a:rPr lang="de-DE" altLang="de-DE" sz="1800" dirty="0"/>
              <a:t> umgesetzt: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863600" y="2108200"/>
            <a:ext cx="7467600" cy="4003675"/>
            <a:chOff x="544" y="1328"/>
            <a:chExt cx="4704" cy="2522"/>
          </a:xfrm>
        </p:grpSpPr>
        <p:sp>
          <p:nvSpPr>
            <p:cNvPr id="38919" name="Text Box 4"/>
            <p:cNvSpPr txBox="1">
              <a:spLocks noChangeArrowheads="1"/>
            </p:cNvSpPr>
            <p:nvPr/>
          </p:nvSpPr>
          <p:spPr bwMode="auto">
            <a:xfrm>
              <a:off x="544" y="1328"/>
              <a:ext cx="4704" cy="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Note		              Punkte	Note		            Punkte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+	15			+	6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Sehr gut		1	14	ausreichend	4	5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-	13			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-	4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+	12			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+	3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gut		2	11	mangelhaft	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5	2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-	10			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-	1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+	  9	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befriedigend	3	  8	ungenügend	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6	0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-	  7</a:t>
              </a:r>
            </a:p>
            <a:p>
              <a:pPr>
                <a:spcBef>
                  <a:spcPct val="50000"/>
                </a:spcBef>
              </a:pPr>
              <a:endParaRPr lang="de-DE" altLang="de-DE" sz="1600" b="1" dirty="0"/>
            </a:p>
          </p:txBody>
        </p:sp>
        <p:grpSp>
          <p:nvGrpSpPr>
            <p:cNvPr id="38920" name="Group 100"/>
            <p:cNvGrpSpPr>
              <a:grpSpLocks/>
            </p:cNvGrpSpPr>
            <p:nvPr/>
          </p:nvGrpSpPr>
          <p:grpSpPr bwMode="auto">
            <a:xfrm>
              <a:off x="568" y="1352"/>
              <a:ext cx="4232" cy="2240"/>
              <a:chOff x="568" y="1352"/>
              <a:chExt cx="4232" cy="2240"/>
            </a:xfrm>
          </p:grpSpPr>
          <p:sp>
            <p:nvSpPr>
              <p:cNvPr id="38921" name="Line 94"/>
              <p:cNvSpPr>
                <a:spLocks noChangeShapeType="1"/>
              </p:cNvSpPr>
              <p:nvPr/>
            </p:nvSpPr>
            <p:spPr bwMode="auto">
              <a:xfrm>
                <a:off x="2712" y="1352"/>
                <a:ext cx="0" cy="224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22" name="Line 95"/>
              <p:cNvSpPr>
                <a:spLocks noChangeShapeType="1"/>
              </p:cNvSpPr>
              <p:nvPr/>
            </p:nvSpPr>
            <p:spPr bwMode="auto">
              <a:xfrm>
                <a:off x="568" y="2232"/>
                <a:ext cx="423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23" name="Line 96"/>
              <p:cNvSpPr>
                <a:spLocks noChangeShapeType="1"/>
              </p:cNvSpPr>
              <p:nvPr/>
            </p:nvSpPr>
            <p:spPr bwMode="auto">
              <a:xfrm>
                <a:off x="568" y="2920"/>
                <a:ext cx="423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24" name="Line 97"/>
              <p:cNvSpPr>
                <a:spLocks noChangeShapeType="1"/>
              </p:cNvSpPr>
              <p:nvPr/>
            </p:nvSpPr>
            <p:spPr bwMode="auto">
              <a:xfrm>
                <a:off x="568" y="1528"/>
                <a:ext cx="423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  <p:bldP spid="15983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447800" y="2554288"/>
            <a:ext cx="7334250" cy="109855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50825"/>
            <a:ext cx="7696200" cy="546100"/>
          </a:xfrm>
          <a:noFill/>
        </p:spPr>
        <p:txBody>
          <a:bodyPr/>
          <a:lstStyle/>
          <a:p>
            <a:r>
              <a:rPr lang="de-DE" altLang="de-DE" sz="2600" smtClean="0"/>
              <a:t>Leistungsnachweise: sonstige Mitarbeit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371600" y="1011238"/>
            <a:ext cx="7277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95250" indent="-952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/>
              <a:t> Hierzu gehören alle im Zusammenhang mit dem Unterricht erbrachten schriftlichen, mündlichen und praktischen Leistungen mit Ausnahme der Klausuren und der Facharbeit. 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1524000" y="2659063"/>
            <a:ext cx="73628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800"/>
              <a:t>„...Insbesondere für den Beurteilungsbereich „Sonstige Mitarbeit“ </a:t>
            </a:r>
            <a:br>
              <a:rPr kumimoji="0" lang="de-DE" altLang="de-DE" sz="1800"/>
            </a:br>
            <a:r>
              <a:rPr kumimoji="0" lang="de-DE" altLang="de-DE" sz="1800"/>
              <a:t>ist zu beachten, dass die Notenfindung im Kurs ein kontinuierlicher </a:t>
            </a:r>
            <a:br>
              <a:rPr kumimoji="0" lang="de-DE" altLang="de-DE" sz="1800"/>
            </a:br>
            <a:r>
              <a:rPr kumimoji="0" lang="de-DE" altLang="de-DE" sz="1800"/>
              <a:t>Prozess ist. Dadurch kommt der Zwischennote ein relativer Stellenwert zu.“  </a:t>
            </a:r>
            <a:endParaRPr kumimoji="0" lang="de-DE" altLang="de-DE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524000" y="3694113"/>
            <a:ext cx="70913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/>
              <a:t>Zu Beginn eines Kurses: Mitteilung über</a:t>
            </a:r>
          </a:p>
          <a:p>
            <a:pPr lvl="1">
              <a:buFontTx/>
              <a:buChar char="•"/>
            </a:pPr>
            <a:r>
              <a:rPr kumimoji="0" lang="de-DE" altLang="de-DE"/>
              <a:t>	Erwartungshorizont</a:t>
            </a:r>
          </a:p>
          <a:p>
            <a:pPr lvl="1">
              <a:buFontTx/>
              <a:buChar char="•"/>
            </a:pPr>
            <a:r>
              <a:rPr kumimoji="0" lang="de-DE" altLang="de-DE"/>
              <a:t>	geplante Leistungsnachweise</a:t>
            </a:r>
          </a:p>
          <a:p>
            <a:pPr lvl="1">
              <a:buFontTx/>
              <a:buChar char="•"/>
            </a:pPr>
            <a:r>
              <a:rPr kumimoji="0" lang="de-DE" altLang="de-DE"/>
              <a:t>	Gewichtungen (</a:t>
            </a:r>
            <a:r>
              <a:rPr kumimoji="0" lang="de-DE" altLang="de-DE" sz="1800"/>
              <a:t>theoretisch/experimentell/praktisch</a:t>
            </a:r>
            <a:r>
              <a:rPr kumimoji="0" lang="de-DE" altLang="de-DE"/>
              <a:t>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KOOPERATION im LK-Bereich</a:t>
            </a:r>
          </a:p>
        </p:txBody>
      </p:sp>
      <p:pic>
        <p:nvPicPr>
          <p:cNvPr id="40964" name="Picture 3" descr="PE032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895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828800" y="30480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/>
              <a:t>SAG</a:t>
            </a:r>
          </a:p>
        </p:txBody>
      </p:sp>
      <p:pic>
        <p:nvPicPr>
          <p:cNvPr id="161797" name="Picture 5" descr="TN00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8" name="Picture 6" descr="TN00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6248400" y="1828800"/>
            <a:ext cx="190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Kardinal-Frings-Gymnasium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6248400" y="3886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Liebfrauenschule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autoUpdateAnimBg="0"/>
      <p:bldP spid="16180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50825"/>
            <a:ext cx="8577263" cy="660400"/>
          </a:xfrm>
          <a:noFill/>
        </p:spPr>
        <p:txBody>
          <a:bodyPr/>
          <a:lstStyle/>
          <a:p>
            <a:r>
              <a:rPr lang="de-DE" altLang="de-DE" b="1" i="1" smtClean="0"/>
              <a:t>Abschlüsse und Berechtigungen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482600" y="1841500"/>
            <a:ext cx="84201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22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3200" b="1" dirty="0">
                <a:solidFill>
                  <a:srgbClr val="CC0000"/>
                </a:solidFill>
              </a:rPr>
              <a:t>Mittlerer Schulabschluss  (Fachoberschulreife)</a:t>
            </a:r>
          </a:p>
          <a:p>
            <a:pPr>
              <a:spcBef>
                <a:spcPct val="50000"/>
              </a:spcBef>
            </a:pPr>
            <a:r>
              <a:rPr kumimoji="0" lang="de-DE" altLang="de-DE" sz="2800" b="1" dirty="0">
                <a:solidFill>
                  <a:srgbClr val="008000"/>
                </a:solidFill>
              </a:rPr>
              <a:t>Wird man in die Qualifikationsphase versetzt, hat man diesen Abschluss.</a:t>
            </a:r>
          </a:p>
          <a:p>
            <a:pPr>
              <a:spcBef>
                <a:spcPct val="50000"/>
              </a:spcBef>
            </a:pPr>
            <a:r>
              <a:rPr kumimoji="0" lang="de-DE" altLang="de-DE" b="1" dirty="0">
                <a:solidFill>
                  <a:srgbClr val="003300"/>
                </a:solidFill>
              </a:rPr>
              <a:t>Voraussetzungen für diesen Abschluss:</a:t>
            </a:r>
          </a:p>
          <a:p>
            <a:r>
              <a:rPr kumimoji="0" lang="de-DE" altLang="de-DE" b="1" dirty="0">
                <a:solidFill>
                  <a:srgbClr val="003300"/>
                </a:solidFill>
              </a:rPr>
              <a:t>Die Versetzungsanforderungen gemäß § 21 Abs. 1, 25 APO-SI müssen erfüllt sein.	</a:t>
            </a:r>
          </a:p>
        </p:txBody>
      </p:sp>
      <p:sp>
        <p:nvSpPr>
          <p:cNvPr id="41989" name="Text Box 26"/>
          <p:cNvSpPr txBox="1">
            <a:spLocks noChangeArrowheads="1"/>
          </p:cNvSpPr>
          <p:nvPr/>
        </p:nvSpPr>
        <p:spPr bwMode="auto">
          <a:xfrm>
            <a:off x="762000" y="1193800"/>
            <a:ext cx="753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 dirty="0"/>
              <a:t>Am Ende der Einführungsphase </a:t>
            </a:r>
            <a:r>
              <a:rPr lang="de-DE" altLang="de-DE" b="1" dirty="0" smtClean="0"/>
              <a:t>EF.II</a:t>
            </a:r>
            <a:endParaRPr lang="de-DE" altLang="de-DE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50825"/>
            <a:ext cx="8577263" cy="660400"/>
          </a:xfrm>
          <a:noFill/>
        </p:spPr>
        <p:txBody>
          <a:bodyPr/>
          <a:lstStyle/>
          <a:p>
            <a:r>
              <a:rPr lang="de-DE" altLang="de-DE" b="1" i="1" smtClean="0"/>
              <a:t>Abschlüsse und Berechtigungen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736600" y="2082800"/>
            <a:ext cx="79438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334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2600" indent="-317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kumimoji="0" lang="de-DE" altLang="de-DE" sz="3200" b="1">
                <a:solidFill>
                  <a:srgbClr val="CC0000"/>
                </a:solidFill>
              </a:rPr>
              <a:t>Fachhochschulreife (schulischer Teil)</a:t>
            </a:r>
          </a:p>
          <a:p>
            <a:pPr lvl="1">
              <a:buClr>
                <a:schemeClr val="tx1"/>
              </a:buClr>
            </a:pPr>
            <a:r>
              <a:rPr kumimoji="0" lang="de-DE" altLang="de-DE" sz="2800" b="1">
                <a:solidFill>
                  <a:srgbClr val="009900"/>
                </a:solidFill>
              </a:rPr>
              <a:t>am Ende der Q1.II (bzw. Q2.I bzw. Q2.II)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kumimoji="0" lang="de-DE" altLang="de-DE" b="1">
                <a:solidFill>
                  <a:srgbClr val="003300"/>
                </a:solidFill>
              </a:rPr>
              <a:t>+ mindestens 1-jähriges gelenktes Praktikum bzw. </a:t>
            </a:r>
          </a:p>
          <a:p>
            <a:pPr lvl="1"/>
            <a:r>
              <a:rPr kumimoji="0" lang="de-DE" altLang="de-DE" b="1">
                <a:solidFill>
                  <a:srgbClr val="003300"/>
                </a:solidFill>
              </a:rPr>
              <a:t>	abgeschlossene Berufsausbildung</a:t>
            </a:r>
            <a:r>
              <a:rPr kumimoji="0" lang="de-DE" altLang="de-DE">
                <a:solidFill>
                  <a:srgbClr val="003300"/>
                </a:solidFill>
              </a:rPr>
              <a:t> </a:t>
            </a:r>
          </a:p>
          <a:p>
            <a:pPr lvl="1">
              <a:spcAft>
                <a:spcPct val="50000"/>
              </a:spcAft>
            </a:pPr>
            <a:r>
              <a:rPr kumimoji="0" lang="de-DE" altLang="de-DE" sz="1800">
                <a:solidFill>
                  <a:srgbClr val="003300"/>
                </a:solidFill>
              </a:rPr>
              <a:t>	(gilt an Fachhochschulen in NRW und weiteren 10 Bundesländern) </a:t>
            </a:r>
          </a:p>
          <a:p>
            <a:pPr lvl="1"/>
            <a:r>
              <a:rPr kumimoji="0" lang="de-DE" altLang="de-DE" sz="2000">
                <a:solidFill>
                  <a:srgbClr val="CC0000"/>
                </a:solidFill>
              </a:rPr>
              <a:t>Die dem Zeugnis zugrunde liegenden Noten müssen in zwei aufeinander</a:t>
            </a:r>
          </a:p>
          <a:p>
            <a:pPr lvl="1"/>
            <a:r>
              <a:rPr kumimoji="0" lang="de-DE" altLang="de-DE" sz="2000">
                <a:solidFill>
                  <a:srgbClr val="CC0000"/>
                </a:solidFill>
              </a:rPr>
              <a:t>folgenden Halbjahren erzielt worden sein. 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762000" y="1130300"/>
            <a:ext cx="772318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22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kumimoji="0" lang="de-DE" altLang="de-DE" sz="3200" b="1">
                <a:solidFill>
                  <a:srgbClr val="CC0000"/>
                </a:solidFill>
              </a:rPr>
              <a:t>Allgemeine Hochschulreife = Abitur</a:t>
            </a:r>
            <a:endParaRPr kumimoji="0" lang="de-DE" altLang="de-DE" sz="3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autoUpdateAnimBg="0"/>
      <p:bldP spid="23450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16037"/>
              </p:ext>
            </p:extLst>
          </p:nvPr>
        </p:nvGraphicFramePr>
        <p:xfrm>
          <a:off x="396000" y="1932766"/>
          <a:ext cx="7842836" cy="343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Arbeitsblatt" r:id="rId4" imgW="5343441" imgH="1895603" progId="Excel.Sheet.8">
                  <p:embed/>
                </p:oleObj>
              </mc:Choice>
              <mc:Fallback>
                <p:oleObj name="Arbeitsblatt" r:id="rId4" imgW="5343441" imgH="189560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" y="1932766"/>
                        <a:ext cx="7842836" cy="34306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50825"/>
            <a:ext cx="8577263" cy="660400"/>
          </a:xfrm>
          <a:noFill/>
        </p:spPr>
        <p:txBody>
          <a:bodyPr/>
          <a:lstStyle/>
          <a:p>
            <a:r>
              <a:rPr lang="de-DE" altLang="de-DE" b="1" i="1" smtClean="0"/>
              <a:t>Abschlüsse und Berechtigungen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76581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22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800" b="1">
                <a:solidFill>
                  <a:srgbClr val="CC0000"/>
                </a:solidFill>
              </a:rPr>
              <a:t>Latinum </a:t>
            </a:r>
            <a:r>
              <a:rPr kumimoji="0" lang="de-DE" altLang="de-DE" b="1">
                <a:solidFill>
                  <a:srgbClr val="CC0000"/>
                </a:solidFill>
              </a:rPr>
              <a:t>(wird erst mit dem Abiturzeugnis zuerkannt)</a:t>
            </a:r>
            <a:endParaRPr kumimoji="0" lang="de-DE" altLang="de-DE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3700" y="3506788"/>
            <a:ext cx="5637645" cy="304800"/>
            <a:chOff x="2411" y="3543"/>
            <a:chExt cx="3175" cy="203"/>
          </a:xfrm>
        </p:grpSpPr>
        <p:sp>
          <p:nvSpPr>
            <p:cNvPr id="2060" name="AutoShape 7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61" name="Rectangle 8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6197599" y="3327400"/>
            <a:ext cx="1819565" cy="646331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 b="1" dirty="0">
                <a:solidFill>
                  <a:srgbClr val="CC0000"/>
                </a:solidFill>
              </a:rPr>
              <a:t>Note </a:t>
            </a:r>
            <a:r>
              <a:rPr lang="de-DE" altLang="de-DE" sz="1800" b="1" dirty="0" smtClean="0">
                <a:solidFill>
                  <a:srgbClr val="CC0000"/>
                </a:solidFill>
              </a:rPr>
              <a:t>mindestens ausreichend (4-)</a:t>
            </a:r>
            <a:endParaRPr lang="de-DE" altLang="de-DE" sz="1800" b="1" dirty="0">
              <a:solidFill>
                <a:srgbClr val="CC00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32363" y="4469139"/>
            <a:ext cx="5578763" cy="304800"/>
            <a:chOff x="2411" y="3543"/>
            <a:chExt cx="3175" cy="203"/>
          </a:xfrm>
        </p:grpSpPr>
        <p:sp>
          <p:nvSpPr>
            <p:cNvPr id="2058" name="AutoShape 11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59" name="Rectangle 12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6683917" y="4838503"/>
            <a:ext cx="1878192" cy="9159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 b="1" dirty="0">
                <a:solidFill>
                  <a:srgbClr val="CC0000"/>
                </a:solidFill>
              </a:rPr>
              <a:t>Note </a:t>
            </a:r>
            <a:r>
              <a:rPr lang="de-DE" altLang="de-DE" sz="1800" b="1" dirty="0" smtClean="0">
                <a:solidFill>
                  <a:srgbClr val="CC0000"/>
                </a:solidFill>
              </a:rPr>
              <a:t>mindestens </a:t>
            </a:r>
            <a:r>
              <a:rPr lang="de-DE" altLang="de-DE" sz="1800" b="1" dirty="0">
                <a:solidFill>
                  <a:srgbClr val="CC0000"/>
                </a:solidFill>
              </a:rPr>
              <a:t>ausreichend</a:t>
            </a:r>
            <a:br>
              <a:rPr lang="de-DE" altLang="de-DE" sz="1800" b="1" dirty="0">
                <a:solidFill>
                  <a:srgbClr val="CC0000"/>
                </a:solidFill>
              </a:rPr>
            </a:br>
            <a:r>
              <a:rPr lang="de-DE" altLang="de-DE" sz="1800" b="1" dirty="0">
                <a:solidFill>
                  <a:srgbClr val="CC0000"/>
                </a:solidFill>
              </a:rPr>
              <a:t>(5 Punkte)</a:t>
            </a:r>
          </a:p>
        </p:txBody>
      </p:sp>
    </p:spTree>
    <p:extLst>
      <p:ext uri="{BB962C8B-B14F-4D97-AF65-F5344CB8AC3E}">
        <p14:creationId xmlns:p14="http://schemas.microsoft.com/office/powerpoint/2010/main" val="20188521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3" grpId="0" animBg="1" autoUpdateAnimBg="0"/>
      <p:bldP spid="23655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Gesamtqualifikation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706438" y="1438275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Die Gesamtqualifikation wird in drei Bereichen erworben .	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719138" y="3598863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>
                <a:solidFill>
                  <a:schemeClr val="accent2"/>
                </a:solidFill>
              </a:rPr>
              <a:t>2. Im Grundkursbereich</a:t>
            </a:r>
            <a:r>
              <a:rPr lang="de-DE" altLang="de-DE" sz="2800" b="1" dirty="0"/>
              <a:t> werden </a:t>
            </a:r>
            <a:r>
              <a:rPr lang="de-DE" altLang="de-DE" sz="2800" b="1" dirty="0">
                <a:solidFill>
                  <a:srgbClr val="0000FF"/>
                </a:solidFill>
              </a:rPr>
              <a:t>27 – 32 </a:t>
            </a:r>
            <a:r>
              <a:rPr lang="de-DE" altLang="de-DE" sz="2800" b="1" dirty="0" smtClean="0">
                <a:solidFill>
                  <a:srgbClr val="0000FF"/>
                </a:solidFill>
              </a:rPr>
              <a:t>Grund-kurse </a:t>
            </a:r>
            <a:r>
              <a:rPr lang="de-DE" altLang="de-DE" sz="2800" b="1" dirty="0" smtClean="0"/>
              <a:t>aus </a:t>
            </a:r>
            <a:r>
              <a:rPr lang="de-DE" altLang="de-DE" sz="2800" b="1" dirty="0"/>
              <a:t>Q1.I bis Q2.II eingebracht.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719138" y="2517775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>
                <a:solidFill>
                  <a:schemeClr val="accent2"/>
                </a:solidFill>
              </a:rPr>
              <a:t>1.	Im Leistungskursbereich</a:t>
            </a:r>
            <a:r>
              <a:rPr lang="de-DE" altLang="de-DE" sz="2800" b="1" dirty="0"/>
              <a:t> werden </a:t>
            </a:r>
            <a:r>
              <a:rPr lang="de-DE" altLang="de-DE" sz="2800" b="1" dirty="0">
                <a:solidFill>
                  <a:srgbClr val="0000FF"/>
                </a:solidFill>
              </a:rPr>
              <a:t>8 Leistungs-kurse</a:t>
            </a:r>
            <a:r>
              <a:rPr lang="de-DE" altLang="de-DE" sz="2800" b="1" dirty="0"/>
              <a:t> aus Q1.I bis Q2.II eingebracht. 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719138" y="4678363"/>
            <a:ext cx="8064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>
                <a:solidFill>
                  <a:schemeClr val="accent2"/>
                </a:solidFill>
              </a:rPr>
              <a:t>3. Im Abiturbereich</a:t>
            </a:r>
            <a:r>
              <a:rPr lang="de-DE" altLang="de-DE" sz="2800" b="1" dirty="0"/>
              <a:t> werden die </a:t>
            </a:r>
            <a:r>
              <a:rPr lang="de-DE" altLang="de-DE" sz="2800" b="1" dirty="0">
                <a:solidFill>
                  <a:srgbClr val="0000FF"/>
                </a:solidFill>
              </a:rPr>
              <a:t>4 Abiturprüfungen</a:t>
            </a:r>
            <a:r>
              <a:rPr lang="de-DE" altLang="de-DE" sz="2800" b="1" dirty="0"/>
              <a:t> eingebracht.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utoUpdateAnimBg="0"/>
      <p:bldP spid="183308" grpId="0" autoUpdateAnimBg="0"/>
      <p:bldP spid="1833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507" name="Rectangle 3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Aufgabenfelder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800600" y="1447800"/>
            <a:ext cx="47037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sprachlich - literarisch</a:t>
            </a:r>
          </a:p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- künstlerisch:</a:t>
            </a:r>
          </a:p>
          <a:p>
            <a:pPr>
              <a:defRPr/>
            </a:pPr>
            <a:endParaRPr lang="de-DE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139825" y="4913313"/>
            <a:ext cx="75168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Kunst, Musik </a:t>
            </a:r>
            <a:r>
              <a:rPr lang="de-DE" altLang="de-DE" sz="1800" b="1">
                <a:solidFill>
                  <a:srgbClr val="003300"/>
                </a:solidFill>
              </a:rPr>
              <a:t>(</a:t>
            </a:r>
            <a:r>
              <a:rPr lang="de-DE" altLang="de-DE" b="1">
                <a:solidFill>
                  <a:srgbClr val="003300"/>
                </a:solidFill>
              </a:rPr>
              <a:t>decken in der Abiturprüfung </a:t>
            </a:r>
            <a:br>
              <a:rPr lang="de-DE" altLang="de-DE" b="1">
                <a:solidFill>
                  <a:srgbClr val="003300"/>
                </a:solidFill>
              </a:rPr>
            </a:br>
            <a:r>
              <a:rPr lang="de-DE" altLang="de-DE" b="1">
                <a:solidFill>
                  <a:srgbClr val="003300"/>
                </a:solidFill>
              </a:rPr>
              <a:t>	dieses Aufgabenfeld nicht ab</a:t>
            </a:r>
            <a:r>
              <a:rPr lang="de-DE" altLang="de-DE" sz="1800" b="1">
                <a:solidFill>
                  <a:srgbClr val="003300"/>
                </a:solidFill>
              </a:rPr>
              <a:t>)</a:t>
            </a:r>
            <a:endParaRPr lang="de-DE" altLang="de-DE" sz="2800" b="1">
              <a:solidFill>
                <a:srgbClr val="000099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966913" y="1008063"/>
            <a:ext cx="2819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6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de-DE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Aufgabenfeld</a:t>
            </a:r>
            <a:endParaRPr lang="de-DE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1143000" y="2525713"/>
            <a:ext cx="7516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Deutsch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1143000" y="3014663"/>
            <a:ext cx="75168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aus der SI fortgeführte Sprachen </a:t>
            </a:r>
            <a:r>
              <a:rPr lang="de-DE" altLang="de-DE" sz="1800" b="1" dirty="0">
                <a:solidFill>
                  <a:srgbClr val="000099"/>
                </a:solidFill>
              </a:rPr>
              <a:t>(ab </a:t>
            </a:r>
            <a:r>
              <a:rPr lang="de-DE" altLang="de-DE" sz="1800" b="1" dirty="0" smtClean="0">
                <a:solidFill>
                  <a:srgbClr val="000099"/>
                </a:solidFill>
              </a:rPr>
              <a:t>5/6/7/8)</a:t>
            </a:r>
            <a:r>
              <a:rPr lang="de-DE" altLang="de-DE" sz="1800" b="1" dirty="0">
                <a:solidFill>
                  <a:srgbClr val="000099"/>
                </a:solidFill>
              </a:rPr>
              <a:t/>
            </a:r>
            <a:br>
              <a:rPr lang="de-DE" altLang="de-DE" sz="1800" b="1" dirty="0">
                <a:solidFill>
                  <a:srgbClr val="000099"/>
                </a:solidFill>
              </a:rPr>
            </a:br>
            <a:r>
              <a:rPr lang="de-DE" altLang="de-DE" sz="1800" b="1" dirty="0">
                <a:solidFill>
                  <a:srgbClr val="000099"/>
                </a:solidFill>
              </a:rPr>
              <a:t>	</a:t>
            </a:r>
            <a:r>
              <a:rPr lang="de-DE" altLang="de-DE" sz="2000" b="1" dirty="0">
                <a:solidFill>
                  <a:schemeClr val="accent2"/>
                </a:solidFill>
              </a:rPr>
              <a:t>Englisch / Lateinisch / Französisch</a:t>
            </a:r>
          </a:p>
          <a:p>
            <a:r>
              <a:rPr lang="de-DE" altLang="de-DE" sz="1800" b="1" dirty="0">
                <a:solidFill>
                  <a:srgbClr val="000099"/>
                </a:solidFill>
              </a:rPr>
              <a:t>               [ </a:t>
            </a:r>
            <a:r>
              <a:rPr lang="de-DE" altLang="de-DE" sz="1800" b="1" dirty="0" err="1" smtClean="0">
                <a:solidFill>
                  <a:srgbClr val="000099"/>
                </a:solidFill>
              </a:rPr>
              <a:t>Lat</a:t>
            </a:r>
            <a:r>
              <a:rPr lang="de-DE" altLang="de-DE" sz="1800" b="1" dirty="0" smtClean="0">
                <a:solidFill>
                  <a:srgbClr val="000099"/>
                </a:solidFill>
              </a:rPr>
              <a:t> (ab 8) </a:t>
            </a:r>
            <a:r>
              <a:rPr lang="de-DE" altLang="de-DE" sz="1800" b="1" dirty="0">
                <a:solidFill>
                  <a:srgbClr val="000099"/>
                </a:solidFill>
              </a:rPr>
              <a:t>und Franz (ab 7) in der </a:t>
            </a:r>
            <a:r>
              <a:rPr lang="de-DE" altLang="de-DE" sz="1800" b="1" dirty="0" smtClean="0">
                <a:solidFill>
                  <a:srgbClr val="000099"/>
                </a:solidFill>
              </a:rPr>
              <a:t>EF </a:t>
            </a:r>
            <a:r>
              <a:rPr lang="de-DE" altLang="de-DE" sz="1800" b="1" dirty="0">
                <a:solidFill>
                  <a:srgbClr val="000099"/>
                </a:solidFill>
              </a:rPr>
              <a:t>evtl. 4-stündig ]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1139825" y="4167188"/>
            <a:ext cx="75168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in SII neueinsetzende Sprachen </a:t>
            </a:r>
            <a:r>
              <a:rPr lang="de-DE" altLang="de-DE" sz="1800" b="1" dirty="0">
                <a:solidFill>
                  <a:srgbClr val="000099"/>
                </a:solidFill>
              </a:rPr>
              <a:t>[ 4-stündig ]</a:t>
            </a:r>
            <a:br>
              <a:rPr lang="de-DE" altLang="de-DE" sz="1800" b="1" dirty="0">
                <a:solidFill>
                  <a:srgbClr val="000099"/>
                </a:solidFill>
              </a:rPr>
            </a:br>
            <a:r>
              <a:rPr lang="de-DE" altLang="de-DE" sz="1800" b="1" dirty="0">
                <a:solidFill>
                  <a:srgbClr val="000099"/>
                </a:solidFill>
              </a:rPr>
              <a:t>                               </a:t>
            </a:r>
            <a:r>
              <a:rPr lang="de-DE" altLang="de-DE" sz="2000" b="1" dirty="0" smtClean="0">
                <a:solidFill>
                  <a:schemeClr val="accent2"/>
                </a:solidFill>
              </a:rPr>
              <a:t>Spanisch</a:t>
            </a:r>
            <a:endParaRPr lang="de-DE" altLang="de-DE" sz="1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83" grpId="0" autoUpdateAnimBg="0"/>
      <p:bldP spid="45084" grpId="0" autoUpdateAnimBg="0"/>
      <p:bldP spid="4508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Gesamtqualifikation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719138" y="2159000"/>
            <a:ext cx="8255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/>
              <a:t>Von den einzubringenden Kursen dürfen </a:t>
            </a:r>
            <a:r>
              <a:rPr lang="de-DE" altLang="de-DE" sz="2800" b="1" dirty="0" smtClean="0"/>
              <a:t>höchstens</a:t>
            </a:r>
            <a:br>
              <a:rPr lang="de-DE" altLang="de-DE" sz="2800" b="1" dirty="0" smtClean="0"/>
            </a:br>
            <a:r>
              <a:rPr lang="de-DE" altLang="de-DE" sz="2800" b="1" dirty="0" smtClean="0"/>
              <a:t> </a:t>
            </a:r>
            <a:r>
              <a:rPr lang="de-DE" altLang="de-DE" sz="2800" b="1" dirty="0">
                <a:solidFill>
                  <a:schemeClr val="accent2"/>
                </a:solidFill>
              </a:rPr>
              <a:t>7 bis 8 Kurse</a:t>
            </a:r>
            <a:r>
              <a:rPr lang="de-DE" altLang="de-DE" sz="2800" b="1" dirty="0"/>
              <a:t> vier oder weniger Punkte haben.</a:t>
            </a:r>
          </a:p>
          <a:p>
            <a:pPr>
              <a:spcBef>
                <a:spcPct val="50000"/>
              </a:spcBef>
            </a:pPr>
            <a:r>
              <a:rPr lang="de-DE" altLang="de-DE" sz="2800" b="1" dirty="0"/>
              <a:t>Unter den Kursen mit vier oder weniger Punkten dürfen höchstens </a:t>
            </a:r>
            <a:r>
              <a:rPr lang="de-DE" altLang="de-DE" sz="2800" b="1" dirty="0">
                <a:solidFill>
                  <a:schemeClr val="accent2"/>
                </a:solidFill>
              </a:rPr>
              <a:t>3 Leistungskurse</a:t>
            </a:r>
            <a:r>
              <a:rPr lang="de-DE" altLang="de-DE" sz="2800" b="1" dirty="0"/>
              <a:t> sein.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Wahl der Abiturfächer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719138" y="1438275"/>
            <a:ext cx="8255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b="1" i="1"/>
              <a:t>1.</a:t>
            </a:r>
            <a:r>
              <a:rPr lang="de-DE" altLang="de-DE" sz="2800" b="1"/>
              <a:t> Die vier Fächer der Abiturprüfung müssen die </a:t>
            </a:r>
            <a:r>
              <a:rPr lang="de-DE" altLang="de-DE" sz="2800" b="1">
                <a:solidFill>
                  <a:schemeClr val="accent2"/>
                </a:solidFill>
              </a:rPr>
              <a:t>drei</a:t>
            </a:r>
            <a:r>
              <a:rPr lang="de-DE" altLang="de-DE" sz="2800" b="1"/>
              <a:t> Aufgabenfelder abdecken.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719138" y="2517775"/>
            <a:ext cx="77851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b="1" i="1"/>
              <a:t>2.</a:t>
            </a:r>
            <a:r>
              <a:rPr lang="de-DE" altLang="de-DE" sz="2800" b="1"/>
              <a:t> Unter den vier Abiturfächern müssen </a:t>
            </a:r>
            <a:r>
              <a:rPr lang="de-DE" altLang="de-DE" sz="2800" b="1">
                <a:solidFill>
                  <a:schemeClr val="accent2"/>
                </a:solidFill>
              </a:rPr>
              <a:t>zwei</a:t>
            </a:r>
            <a:r>
              <a:rPr lang="de-DE" altLang="de-DE" sz="2800" b="1"/>
              <a:t> der Fächer </a:t>
            </a:r>
            <a:r>
              <a:rPr lang="de-DE" altLang="de-DE" sz="2800" b="1">
                <a:solidFill>
                  <a:srgbClr val="0000FF"/>
                </a:solidFill>
              </a:rPr>
              <a:t>Deutsch, Mathematik und Fremd-sprache</a:t>
            </a:r>
            <a:r>
              <a:rPr lang="de-DE" altLang="de-DE" sz="2800" b="1"/>
              <a:t> sein.</a:t>
            </a:r>
          </a:p>
          <a:p>
            <a:pPr>
              <a:spcBef>
                <a:spcPct val="30000"/>
              </a:spcBef>
            </a:pPr>
            <a:r>
              <a:rPr lang="de-DE" altLang="de-DE" sz="2800" b="1"/>
              <a:t>	</a:t>
            </a:r>
            <a:r>
              <a:rPr lang="de-DE" altLang="de-DE" sz="2800" b="1">
                <a:solidFill>
                  <a:schemeClr val="accent2"/>
                </a:solidFill>
              </a:rPr>
              <a:t>(d.h. zwei Naturwissenschaften oder </a:t>
            </a:r>
            <a:br>
              <a:rPr lang="de-DE" altLang="de-DE" sz="2800" b="1">
                <a:solidFill>
                  <a:schemeClr val="accent2"/>
                </a:solidFill>
              </a:rPr>
            </a:br>
            <a:r>
              <a:rPr lang="de-DE" altLang="de-DE" sz="2800" b="1">
                <a:solidFill>
                  <a:schemeClr val="accent2"/>
                </a:solidFill>
              </a:rPr>
              <a:t>Naturwissenschaft + Kunst / Musik</a:t>
            </a:r>
            <a:br>
              <a:rPr lang="de-DE" altLang="de-DE" sz="2800" b="1">
                <a:solidFill>
                  <a:schemeClr val="accent2"/>
                </a:solidFill>
              </a:rPr>
            </a:br>
            <a:r>
              <a:rPr lang="de-DE" altLang="de-DE" sz="2800" b="1">
                <a:solidFill>
                  <a:schemeClr val="accent2"/>
                </a:solidFill>
              </a:rPr>
              <a:t> ist im Abitur ausgeschlossen.)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utoUpdateAnimBg="0"/>
      <p:bldP spid="18534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Wahl der Abiturfächer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898525" y="1258888"/>
            <a:ext cx="7835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/>
              <a:t>Folgende Abiturfachkombinationen bedingen </a:t>
            </a:r>
            <a:r>
              <a:rPr lang="de-DE" altLang="de-DE" sz="3200" b="1">
                <a:solidFill>
                  <a:srgbClr val="0000FF"/>
                </a:solidFill>
              </a:rPr>
              <a:t>Mathematik</a:t>
            </a:r>
            <a:r>
              <a:rPr lang="de-DE" altLang="de-DE" sz="3200" b="1"/>
              <a:t> als Abiturfach: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898525" y="2517775"/>
            <a:ext cx="7378700" cy="70167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marL="571500" indent="-571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 b="1" i="1"/>
              <a:t>1.</a:t>
            </a:r>
            <a:r>
              <a:rPr lang="de-DE" altLang="de-DE" sz="3600" b="1">
                <a:solidFill>
                  <a:schemeClr val="accent2"/>
                </a:solidFill>
              </a:rPr>
              <a:t> </a:t>
            </a:r>
            <a:r>
              <a:rPr lang="de-DE" altLang="de-DE" sz="3200" b="1">
                <a:solidFill>
                  <a:schemeClr val="accent2"/>
                </a:solidFill>
              </a:rPr>
              <a:t>Kunst oder Musik</a:t>
            </a:r>
            <a:r>
              <a:rPr lang="de-DE" altLang="de-DE" sz="3200" b="1"/>
              <a:t> als Abiturfach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898525" y="3417888"/>
            <a:ext cx="7708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 b="1" i="1"/>
              <a:t>2.</a:t>
            </a:r>
            <a:r>
              <a:rPr lang="de-DE" altLang="de-DE" sz="3600" b="1"/>
              <a:t> </a:t>
            </a:r>
            <a:r>
              <a:rPr lang="de-DE" altLang="de-DE" sz="3200" b="1">
                <a:solidFill>
                  <a:schemeClr val="accent2"/>
                </a:solidFill>
              </a:rPr>
              <a:t>Zwei Fremdsprachen</a:t>
            </a:r>
            <a:r>
              <a:rPr lang="de-DE" altLang="de-DE" sz="3200" b="1"/>
              <a:t> als Abiturfächer</a:t>
            </a: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898525" y="4318000"/>
            <a:ext cx="8039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 b="1" i="1"/>
              <a:t>3.</a:t>
            </a:r>
            <a:r>
              <a:rPr lang="de-DE" altLang="de-DE" sz="2800" b="1"/>
              <a:t> </a:t>
            </a:r>
            <a:r>
              <a:rPr lang="de-DE" altLang="de-DE" sz="3200" b="1">
                <a:solidFill>
                  <a:schemeClr val="accent2"/>
                </a:solidFill>
              </a:rPr>
              <a:t>Zwei Gesellschaftswiss.</a:t>
            </a:r>
            <a:r>
              <a:rPr lang="de-DE" altLang="de-DE" sz="3200" b="1"/>
              <a:t> als Abiturfächer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utoUpdateAnimBg="0"/>
      <p:bldP spid="260100" grpId="0" autoUpdateAnimBg="0"/>
      <p:bldP spid="260101" grpId="0" autoUpdateAnimBg="0"/>
      <p:bldP spid="26010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13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894992"/>
              </p:ext>
            </p:extLst>
          </p:nvPr>
        </p:nvGraphicFramePr>
        <p:xfrm>
          <a:off x="2593975" y="908050"/>
          <a:ext cx="9075738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" name="Arbeitsblatt" r:id="rId3" imgW="7548840" imgH="4230000" progId="Excel.Sheet.8">
                  <p:embed/>
                </p:oleObj>
              </mc:Choice>
              <mc:Fallback>
                <p:oleObj name="Arbeitsblatt" r:id="rId3" imgW="7548840" imgH="4230000" progId="Excel.Sheet.8">
                  <p:embed/>
                  <p:pic>
                    <p:nvPicPr>
                      <p:cNvPr id="0" name="Picture 3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908050"/>
                        <a:ext cx="9075738" cy="451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727442"/>
              </p:ext>
            </p:extLst>
          </p:nvPr>
        </p:nvGraphicFramePr>
        <p:xfrm>
          <a:off x="2593975" y="906463"/>
          <a:ext cx="9075738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" name="Arbeitsblatt" r:id="rId5" imgW="7548840" imgH="4230000" progId="Excel.Sheet.8">
                  <p:embed/>
                </p:oleObj>
              </mc:Choice>
              <mc:Fallback>
                <p:oleObj name="Arbeitsblatt" r:id="rId5" imgW="7548840" imgH="4230000" progId="Excel.Sheet.8">
                  <p:embed/>
                  <p:pic>
                    <p:nvPicPr>
                      <p:cNvPr id="0" name="Picture 3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906463"/>
                        <a:ext cx="9075738" cy="451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440049"/>
              </p:ext>
            </p:extLst>
          </p:nvPr>
        </p:nvGraphicFramePr>
        <p:xfrm>
          <a:off x="2593975" y="1568450"/>
          <a:ext cx="5830888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" name="Arbeitsblatt" r:id="rId7" imgW="4848840" imgH="3611160" progId="Excel.Sheet.8">
                  <p:embed/>
                </p:oleObj>
              </mc:Choice>
              <mc:Fallback>
                <p:oleObj name="Arbeitsblatt" r:id="rId7" imgW="4848840" imgH="3611160" progId="Excel.Sheet.8">
                  <p:embed/>
                  <p:pic>
                    <p:nvPicPr>
                      <p:cNvPr id="0" name="Picture 35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568450"/>
                        <a:ext cx="5830888" cy="385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Abiturberechnung</a:t>
            </a: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906463" y="1150938"/>
            <a:ext cx="3598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400" b="1">
                <a:solidFill>
                  <a:srgbClr val="000000"/>
                </a:solidFill>
                <a:latin typeface="Arial" charset="0"/>
              </a:rPr>
              <a:t>Gesamtpunktzahl</a:t>
            </a: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/>
              <a:t>Rücktritt und Wiederholung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8525" y="3346450"/>
            <a:ext cx="7658100" cy="2397125"/>
          </a:xfr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altLang="de-DE" sz="2800" b="1" smtClean="0">
                <a:solidFill>
                  <a:schemeClr val="accent2"/>
                </a:solidFill>
                <a:latin typeface="Times New Roman" pitchFamily="18" charset="0"/>
              </a:rPr>
              <a:t>Zwangsrückgang:</a:t>
            </a:r>
            <a:r>
              <a:rPr lang="de-DE" altLang="de-DE" sz="2800" b="1" smtClean="0">
                <a:latin typeface="Times New Roman" pitchFamily="18" charset="0"/>
              </a:rPr>
              <a:t> </a:t>
            </a:r>
            <a:br>
              <a:rPr lang="de-DE" altLang="de-DE" sz="2800" b="1" smtClean="0">
                <a:latin typeface="Times New Roman" pitchFamily="18" charset="0"/>
              </a:rPr>
            </a:br>
            <a:r>
              <a:rPr lang="de-DE" altLang="de-DE" sz="2800" b="1" smtClean="0">
                <a:latin typeface="Times New Roman" pitchFamily="18" charset="0"/>
              </a:rPr>
              <a:t>vier oder weniger Punkte in vier Leistungs-kursen, oder/und null Punkte in einem Pflichtkurs, oder/und im Grundkursbereich sind Leistungsausfälle bis zum Abitur nicht mehr aufholbar.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98525" y="1006475"/>
            <a:ext cx="73533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800" b="1">
                <a:solidFill>
                  <a:schemeClr val="accent2"/>
                </a:solidFill>
              </a:rPr>
              <a:t>Auf Antrag:</a:t>
            </a:r>
            <a:r>
              <a:rPr lang="de-DE" altLang="de-DE" sz="2800" b="1"/>
              <a:t> </a:t>
            </a:r>
            <a:br>
              <a:rPr lang="de-DE" altLang="de-DE" sz="2800" b="1"/>
            </a:br>
            <a:r>
              <a:rPr lang="de-DE" altLang="de-DE" sz="2800" b="1"/>
              <a:t>vier oder weniger Punkte in zwei oder drei Leistungskursen, oder/und im Grundkurs-bereich erscheint die Zulassung zum Abitur gefährdet.</a:t>
            </a:r>
            <a:endParaRPr lang="de-DE" altLang="de-D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mtClean="0"/>
              <a:t>Rücktritt und Wiederholung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898525" y="1666875"/>
            <a:ext cx="73533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3600" b="1" dirty="0">
                <a:solidFill>
                  <a:schemeClr val="accent2"/>
                </a:solidFill>
              </a:rPr>
              <a:t>Wichtig:</a:t>
            </a:r>
            <a:r>
              <a:rPr lang="de-DE" altLang="de-DE" sz="3600" b="1" dirty="0"/>
              <a:t> </a:t>
            </a:r>
            <a:br>
              <a:rPr lang="de-DE" altLang="de-DE" sz="3600" b="1" dirty="0"/>
            </a:br>
            <a:r>
              <a:rPr lang="de-DE" altLang="de-DE" sz="3600" b="1" dirty="0"/>
              <a:t>ein Rückgang, weil man mit den Noten nicht zufrieden ist und z.B. einen besseren NC erreichen </a:t>
            </a:r>
            <a:r>
              <a:rPr lang="de-DE" altLang="de-DE" sz="3600" b="1" dirty="0" smtClean="0"/>
              <a:t>möchte, </a:t>
            </a:r>
            <a:r>
              <a:rPr lang="de-DE" altLang="de-DE" sz="3600" b="1" dirty="0"/>
              <a:t>ist </a:t>
            </a:r>
            <a:r>
              <a:rPr lang="de-DE" altLang="de-DE" sz="3600" b="1" dirty="0">
                <a:solidFill>
                  <a:schemeClr val="accent2"/>
                </a:solidFill>
              </a:rPr>
              <a:t>nicht</a:t>
            </a:r>
            <a:r>
              <a:rPr lang="de-DE" altLang="de-DE" sz="3600" b="1" dirty="0"/>
              <a:t> möglich.</a:t>
            </a:r>
            <a:endParaRPr lang="de-DE" alt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 anchor="ctr"/>
          <a:lstStyle/>
          <a:p>
            <a:pPr eaLnBrk="1" hangingPunct="1"/>
            <a:r>
              <a:rPr lang="de-DE" altLang="de-DE" smtClean="0"/>
              <a:t>Beratung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87400" y="1323975"/>
            <a:ext cx="4699000" cy="4286250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de-DE" altLang="de-DE" b="1" dirty="0" smtClean="0">
                <a:latin typeface="Times New Roman" pitchFamily="18" charset="0"/>
              </a:rPr>
              <a:t>Das Auskunftsrecht liegt </a:t>
            </a:r>
            <a:r>
              <a:rPr lang="de-DE" altLang="de-DE" b="1" u="sng" dirty="0" smtClean="0">
                <a:latin typeface="Times New Roman" pitchFamily="18" charset="0"/>
              </a:rPr>
              <a:t>NUR</a:t>
            </a:r>
            <a:r>
              <a:rPr lang="de-DE" altLang="de-DE" b="1" dirty="0" smtClean="0">
                <a:latin typeface="Times New Roman" pitchFamily="18" charset="0"/>
              </a:rPr>
              <a:t> bei den beiden Beratungslehrern</a:t>
            </a:r>
            <a:br>
              <a:rPr lang="de-DE" altLang="de-DE" b="1" dirty="0" smtClean="0">
                <a:latin typeface="Times New Roman" pitchFamily="18" charset="0"/>
              </a:rPr>
            </a:br>
            <a:r>
              <a:rPr lang="de-DE" altLang="de-DE" b="1" dirty="0" smtClean="0">
                <a:latin typeface="Times New Roman" pitchFamily="18" charset="0"/>
              </a:rPr>
              <a:t>Frau </a:t>
            </a:r>
            <a:r>
              <a:rPr lang="de-DE" altLang="de-DE" b="1" dirty="0" err="1" smtClean="0">
                <a:latin typeface="Times New Roman" pitchFamily="18" charset="0"/>
              </a:rPr>
              <a:t>Buballa</a:t>
            </a:r>
            <a:r>
              <a:rPr lang="de-DE" altLang="de-DE" b="1" dirty="0" smtClean="0">
                <a:latin typeface="Times New Roman" pitchFamily="18" charset="0"/>
              </a:rPr>
              <a:t> und </a:t>
            </a:r>
            <a:br>
              <a:rPr lang="de-DE" altLang="de-DE" b="1" dirty="0" smtClean="0">
                <a:latin typeface="Times New Roman" pitchFamily="18" charset="0"/>
              </a:rPr>
            </a:br>
            <a:r>
              <a:rPr lang="de-DE" altLang="de-DE" b="1" dirty="0" smtClean="0">
                <a:latin typeface="Times New Roman" pitchFamily="18" charset="0"/>
              </a:rPr>
              <a:t>Herrn </a:t>
            </a:r>
            <a:r>
              <a:rPr lang="de-DE" altLang="de-DE" b="1" dirty="0" err="1" smtClean="0">
                <a:latin typeface="Times New Roman" pitchFamily="18" charset="0"/>
              </a:rPr>
              <a:t>Gasenzer</a:t>
            </a:r>
            <a:r>
              <a:rPr lang="de-DE" altLang="de-DE" b="1" dirty="0" smtClean="0">
                <a:latin typeface="Times New Roman" pitchFamily="18" charset="0"/>
              </a:rPr>
              <a:t/>
            </a:r>
            <a:br>
              <a:rPr lang="de-DE" altLang="de-DE" b="1" dirty="0" smtClean="0">
                <a:latin typeface="Times New Roman" pitchFamily="18" charset="0"/>
              </a:rPr>
            </a:br>
            <a:r>
              <a:rPr lang="de-DE" altLang="de-DE" b="1" dirty="0" smtClean="0">
                <a:latin typeface="Times New Roman" pitchFamily="18" charset="0"/>
              </a:rPr>
              <a:t>und der Oberstufenkoordinatorin </a:t>
            </a:r>
            <a:br>
              <a:rPr lang="de-DE" altLang="de-DE" b="1" dirty="0" smtClean="0">
                <a:latin typeface="Times New Roman" pitchFamily="18" charset="0"/>
              </a:rPr>
            </a:br>
            <a:r>
              <a:rPr lang="de-DE" altLang="de-DE" b="1" dirty="0" smtClean="0">
                <a:latin typeface="Times New Roman" pitchFamily="18" charset="0"/>
              </a:rPr>
              <a:t>Frau Krämer</a:t>
            </a:r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6151563" y="3533775"/>
          <a:ext cx="1641475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CorelPhotoPaint.Image.8" r:id="rId3" imgW="1438537" imgH="1898586" progId="">
                  <p:embed/>
                </p:oleObj>
              </mc:Choice>
              <mc:Fallback>
                <p:oleObj name="CorelPhotoPaint.Image.8" r:id="rId3" imgW="1438537" imgH="1898586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3533775"/>
                        <a:ext cx="1641475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AutoShape 12" descr="jpeg&amp;filename=Neuhaus%202"/>
          <p:cNvSpPr>
            <a:spLocks noChangeAspect="1" noChangeArrowheads="1"/>
          </p:cNvSpPr>
          <p:nvPr/>
        </p:nvSpPr>
        <p:spPr bwMode="auto">
          <a:xfrm>
            <a:off x="4419600" y="3086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0" name="AutoShape 14" descr="jpeg&amp;filename=Neuhaus%202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2" name="AutoShape 16" descr="jpeg&amp;filename=Neuhaus%202"/>
          <p:cNvSpPr>
            <a:spLocks noChangeAspect="1" noChangeArrowheads="1"/>
          </p:cNvSpPr>
          <p:nvPr/>
        </p:nvSpPr>
        <p:spPr bwMode="auto">
          <a:xfrm>
            <a:off x="4419600" y="3086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4" name="AutoShape 18" descr="jpeg&amp;filename=Neuhaus%202"/>
          <p:cNvSpPr>
            <a:spLocks noChangeAspect="1" noChangeArrowheads="1"/>
          </p:cNvSpPr>
          <p:nvPr/>
        </p:nvSpPr>
        <p:spPr bwMode="auto">
          <a:xfrm>
            <a:off x="4419600" y="3086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236" name="Picture 140" descr="D:\Daten Platte D\Pictures\Kollegen\Bubal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87" y="1421479"/>
            <a:ext cx="1474624" cy="19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7" name="Picture 141" descr="D:\Daten Platte D\Pictures\Kollegen\Gasenzer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17" y="1420252"/>
            <a:ext cx="1333275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 anchor="ctr"/>
          <a:lstStyle/>
          <a:p>
            <a:pPr eaLnBrk="1" hangingPunct="1"/>
            <a:r>
              <a:rPr lang="de-DE" altLang="de-DE" dirty="0" smtClean="0"/>
              <a:t>Beratung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70000" y="1158875"/>
            <a:ext cx="7442200" cy="4578350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de-DE" altLang="de-DE" sz="3600" b="1" dirty="0" smtClean="0">
                <a:latin typeface="Times New Roman" pitchFamily="18" charset="0"/>
              </a:rPr>
              <a:t>Frau </a:t>
            </a:r>
            <a:r>
              <a:rPr lang="de-DE" altLang="de-DE" sz="3600" b="1" dirty="0" err="1" smtClean="0">
                <a:latin typeface="Times New Roman" pitchFamily="18" charset="0"/>
              </a:rPr>
              <a:t>Buballa</a:t>
            </a:r>
            <a:r>
              <a:rPr lang="de-DE" altLang="de-DE" sz="3600" b="1" dirty="0" smtClean="0">
                <a:latin typeface="Times New Roman" pitchFamily="18" charset="0"/>
              </a:rPr>
              <a:t>, Herr </a:t>
            </a:r>
            <a:r>
              <a:rPr lang="de-DE" altLang="de-DE" sz="3600" b="1" dirty="0" err="1" smtClean="0">
                <a:latin typeface="Times New Roman" pitchFamily="18" charset="0"/>
              </a:rPr>
              <a:t>Gasenzer</a:t>
            </a:r>
            <a:r>
              <a:rPr lang="de-DE" altLang="de-DE" sz="3600" b="1" dirty="0" smtClean="0">
                <a:latin typeface="Times New Roman" pitchFamily="18" charset="0"/>
              </a:rPr>
              <a:t> und Frau Krämer (im Einzelfall), sind über folgende E-Mail- Adressen erreichbar: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de-DE" altLang="de-DE" sz="4000" b="1" dirty="0" smtClean="0">
                <a:solidFill>
                  <a:schemeClr val="accent2"/>
                </a:solidFill>
                <a:latin typeface="Times New Roman" pitchFamily="18" charset="0"/>
              </a:rPr>
              <a:t>s.buballa@mail.sag-bonn.de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de-DE" altLang="de-DE" sz="4000" b="1" dirty="0" smtClean="0">
                <a:solidFill>
                  <a:schemeClr val="accent2"/>
                </a:solidFill>
                <a:latin typeface="Times New Roman" pitchFamily="18" charset="0"/>
              </a:rPr>
              <a:t>m.gasenzer@mail.sag-bonn.de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de-DE" altLang="de-DE" sz="4000" b="1" dirty="0" smtClean="0">
                <a:solidFill>
                  <a:schemeClr val="accent2"/>
                </a:solidFill>
                <a:latin typeface="Times New Roman" pitchFamily="18" charset="0"/>
              </a:rPr>
              <a:t>s.kraemer@mail.sag-bonn.de</a:t>
            </a:r>
          </a:p>
          <a:p>
            <a:pPr marL="0" indent="0" eaLnBrk="1" hangingPunct="1">
              <a:buFont typeface="Monotype Sorts" pitchFamily="2" charset="2"/>
              <a:buNone/>
            </a:pPr>
            <a:endParaRPr lang="de-DE" altLang="de-DE" sz="40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9155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DE" altLang="de-DE" smtClean="0"/>
              <a:t>Formales 1</a:t>
            </a:r>
          </a:p>
        </p:txBody>
      </p:sp>
      <p:sp>
        <p:nvSpPr>
          <p:cNvPr id="49156" name="Inhaltsplatzhalter 2"/>
          <p:cNvSpPr>
            <a:spLocks noGrp="1"/>
          </p:cNvSpPr>
          <p:nvPr>
            <p:ph idx="4294967295"/>
          </p:nvPr>
        </p:nvSpPr>
        <p:spPr>
          <a:xfrm>
            <a:off x="722313" y="1374775"/>
            <a:ext cx="8178800" cy="4505325"/>
          </a:xfrm>
        </p:spPr>
        <p:txBody>
          <a:bodyPr/>
          <a:lstStyle/>
          <a:p>
            <a:pPr marL="381000" indent="-381000">
              <a:buSzPct val="110000"/>
              <a:buFontTx/>
              <a:buChar char="•"/>
            </a:pPr>
            <a:r>
              <a:rPr lang="de-DE" altLang="de-DE" sz="2800" b="1" smtClean="0">
                <a:latin typeface="Times New Roman" pitchFamily="18" charset="0"/>
              </a:rPr>
              <a:t>Stichtage sind </a:t>
            </a:r>
            <a:r>
              <a:rPr lang="de-DE" altLang="de-DE" sz="2800" b="1" smtClean="0">
                <a:solidFill>
                  <a:schemeClr val="accent2"/>
                </a:solidFill>
                <a:latin typeface="Times New Roman" pitchFamily="18" charset="0"/>
              </a:rPr>
              <a:t>AUSSCHLUSSFRISTEN</a:t>
            </a:r>
            <a:r>
              <a:rPr lang="de-DE" altLang="de-DE" sz="2800" b="1" smtClean="0">
                <a:latin typeface="Times New Roman" pitchFamily="18" charset="0"/>
              </a:rPr>
              <a:t>, das bedeutet:Wahlzettel werden spätestens zum Stichtag abgegeben.</a:t>
            </a:r>
          </a:p>
          <a:p>
            <a:pPr marL="381000" indent="-381000">
              <a:buSzPct val="110000"/>
              <a:buFontTx/>
              <a:buChar char="•"/>
            </a:pPr>
            <a:r>
              <a:rPr lang="de-DE" altLang="de-DE" sz="2800" b="1" smtClean="0">
                <a:latin typeface="Times New Roman" pitchFamily="18" charset="0"/>
              </a:rPr>
              <a:t>Bei Nichteinhaltung gibt es keine Garantie auf die gewählte Belegung.</a:t>
            </a:r>
          </a:p>
          <a:p>
            <a:pPr marL="381000" indent="-381000">
              <a:buSzPct val="110000"/>
              <a:buFontTx/>
              <a:buChar char="•"/>
            </a:pPr>
            <a:r>
              <a:rPr lang="de-DE" altLang="de-DE" sz="2800" b="1" smtClean="0">
                <a:latin typeface="Times New Roman" pitchFamily="18" charset="0"/>
              </a:rPr>
              <a:t>Um- und Abwahlanträge für Kurse oder Klausuren werden spätestens zum Stichtag abgegeben. Bei Nichteinhaltung der Frist werden die Anträge abgelehnt.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0179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DE" altLang="de-DE" smtClean="0"/>
              <a:t>Formales 2</a:t>
            </a:r>
          </a:p>
        </p:txBody>
      </p:sp>
      <p:sp>
        <p:nvSpPr>
          <p:cNvPr id="50180" name="Inhaltsplatzhalter 2"/>
          <p:cNvSpPr>
            <a:spLocks noGrp="1"/>
          </p:cNvSpPr>
          <p:nvPr>
            <p:ph idx="4294967295"/>
          </p:nvPr>
        </p:nvSpPr>
        <p:spPr>
          <a:xfrm>
            <a:off x="722313" y="1311275"/>
            <a:ext cx="8178800" cy="3806825"/>
          </a:xfrm>
        </p:spPr>
        <p:txBody>
          <a:bodyPr/>
          <a:lstStyle/>
          <a:p>
            <a:pPr>
              <a:buSzPct val="110000"/>
              <a:buFontTx/>
              <a:buChar char="•"/>
            </a:pPr>
            <a:r>
              <a:rPr lang="de-DE" altLang="de-DE" sz="2800" b="1" dirty="0" smtClean="0">
                <a:latin typeface="Times New Roman" pitchFamily="18" charset="0"/>
              </a:rPr>
              <a:t>Wahlen, </a:t>
            </a:r>
            <a:r>
              <a:rPr lang="de-DE" altLang="de-DE" sz="2800" b="1" dirty="0" err="1" smtClean="0">
                <a:latin typeface="Times New Roman" pitchFamily="18" charset="0"/>
              </a:rPr>
              <a:t>Umwahlen</a:t>
            </a:r>
            <a:r>
              <a:rPr lang="de-DE" altLang="de-DE" sz="2800" b="1" dirty="0" smtClean="0">
                <a:latin typeface="Times New Roman" pitchFamily="18" charset="0"/>
              </a:rPr>
              <a:t> und </a:t>
            </a:r>
            <a:r>
              <a:rPr lang="de-DE" altLang="de-DE" sz="2800" b="1" dirty="0" err="1" smtClean="0">
                <a:latin typeface="Times New Roman" pitchFamily="18" charset="0"/>
              </a:rPr>
              <a:t>Abwahlen</a:t>
            </a:r>
            <a:r>
              <a:rPr lang="de-DE" altLang="de-DE" sz="2800" b="1" dirty="0" smtClean="0">
                <a:latin typeface="Times New Roman" pitchFamily="18" charset="0"/>
              </a:rPr>
              <a:t> sind </a:t>
            </a:r>
            <a:r>
              <a:rPr lang="de-DE" altLang="de-DE" sz="2800" b="1" dirty="0" smtClean="0">
                <a:solidFill>
                  <a:schemeClr val="accent2"/>
                </a:solidFill>
                <a:latin typeface="Times New Roman" pitchFamily="18" charset="0"/>
              </a:rPr>
              <a:t>schriftlich </a:t>
            </a:r>
            <a:r>
              <a:rPr lang="de-DE" altLang="de-DE" sz="2800" b="1" dirty="0" smtClean="0">
                <a:latin typeface="Times New Roman" pitchFamily="18" charset="0"/>
              </a:rPr>
              <a:t>vorzunehmen.</a:t>
            </a:r>
            <a:br>
              <a:rPr lang="de-DE" altLang="de-DE" sz="2800" b="1" dirty="0" smtClean="0">
                <a:latin typeface="Times New Roman" pitchFamily="18" charset="0"/>
              </a:rPr>
            </a:br>
            <a:r>
              <a:rPr lang="de-DE" altLang="de-DE" sz="2800" b="1" dirty="0" smtClean="0">
                <a:latin typeface="Times New Roman" pitchFamily="18" charset="0"/>
              </a:rPr>
              <a:t>Liegen keine schriftlichen Mitteilungen vor,</a:t>
            </a:r>
            <a:br>
              <a:rPr lang="de-DE" altLang="de-DE" sz="2800" b="1" dirty="0" smtClean="0">
                <a:latin typeface="Times New Roman" pitchFamily="18" charset="0"/>
              </a:rPr>
            </a:br>
            <a:r>
              <a:rPr lang="de-DE" altLang="de-DE" sz="2800" b="1" dirty="0" smtClean="0">
                <a:latin typeface="Times New Roman" pitchFamily="18" charset="0"/>
              </a:rPr>
              <a:t>gelten diese als nicht ausgesprochen.</a:t>
            </a:r>
          </a:p>
          <a:p>
            <a:pPr>
              <a:spcBef>
                <a:spcPct val="50000"/>
              </a:spcBef>
              <a:buSzPct val="110000"/>
              <a:buFontTx/>
              <a:buChar char="•"/>
            </a:pPr>
            <a:r>
              <a:rPr lang="de-DE" altLang="de-DE" sz="2800" b="1" dirty="0" smtClean="0">
                <a:latin typeface="Times New Roman" pitchFamily="18" charset="0"/>
              </a:rPr>
              <a:t>Wahlen, </a:t>
            </a:r>
            <a:r>
              <a:rPr lang="de-DE" altLang="de-DE" sz="2800" b="1" dirty="0" err="1" smtClean="0">
                <a:latin typeface="Times New Roman" pitchFamily="18" charset="0"/>
              </a:rPr>
              <a:t>Umwahlen</a:t>
            </a:r>
            <a:r>
              <a:rPr lang="de-DE" altLang="de-DE" sz="2800" b="1" dirty="0" smtClean="0">
                <a:latin typeface="Times New Roman" pitchFamily="18" charset="0"/>
              </a:rPr>
              <a:t> und </a:t>
            </a:r>
            <a:r>
              <a:rPr lang="de-DE" altLang="de-DE" sz="2800" b="1" dirty="0" err="1" smtClean="0">
                <a:latin typeface="Times New Roman" pitchFamily="18" charset="0"/>
              </a:rPr>
              <a:t>Abwahlen</a:t>
            </a:r>
            <a:r>
              <a:rPr lang="de-DE" altLang="de-DE" sz="2800" b="1" dirty="0" smtClean="0">
                <a:latin typeface="Times New Roman" pitchFamily="18" charset="0"/>
              </a:rPr>
              <a:t> (Ausnahme: Wahlen zu EF) gelten erst als genehmigt, wenn die Genehmigung </a:t>
            </a:r>
            <a:r>
              <a:rPr lang="de-DE" altLang="de-DE" sz="2800" b="1" dirty="0" smtClean="0">
                <a:solidFill>
                  <a:srgbClr val="FF0000"/>
                </a:solidFill>
                <a:latin typeface="Times New Roman" pitchFamily="18" charset="0"/>
              </a:rPr>
              <a:t>schriftlich</a:t>
            </a:r>
            <a:r>
              <a:rPr lang="de-DE" altLang="de-DE" sz="2800" b="1" dirty="0" smtClean="0">
                <a:latin typeface="Times New Roman" pitchFamily="18" charset="0"/>
              </a:rPr>
              <a:t> mitgeteilt wurde. (Aushang im Mitteilungskasten)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11288" y="250825"/>
            <a:ext cx="6902450" cy="660400"/>
          </a:xfrm>
          <a:noFill/>
        </p:spPr>
        <p:txBody>
          <a:bodyPr/>
          <a:lstStyle/>
          <a:p>
            <a:r>
              <a:rPr lang="de-DE" altLang="de-DE" smtClean="0"/>
              <a:t>Aufgabenfelder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829175" y="1460500"/>
            <a:ext cx="47037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gesellschafts-</a:t>
            </a:r>
            <a:b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wissenschaftlich:</a:t>
            </a:r>
            <a:endParaRPr lang="de-DE" sz="36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757363" y="2849563"/>
            <a:ext cx="3811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Geschichte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966913" y="1008063"/>
            <a:ext cx="2819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6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de-DE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Aufgabenfeld</a:t>
            </a:r>
            <a:endParaRPr lang="de-DE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1757363" y="3879850"/>
            <a:ext cx="3811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Erdkunde</a:t>
            </a: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1757363" y="3365500"/>
            <a:ext cx="3811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Sozialwissenschaften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53" grpId="0" autoUpdateAnimBg="0"/>
      <p:bldP spid="4815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28000" y="1152000"/>
            <a:ext cx="779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3600" b="1" u="sng" dirty="0">
                <a:solidFill>
                  <a:schemeClr val="accent2"/>
                </a:solidFill>
              </a:rPr>
              <a:t>Entschuldigungsregelung Kernpunkte: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95288" y="1800000"/>
            <a:ext cx="8458200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</a:pPr>
            <a:r>
              <a:rPr kumimoji="0" lang="de-DE" altLang="de-DE" sz="2800" b="1" dirty="0" smtClean="0"/>
              <a:t>Mail (u.U. auch Anruf) </a:t>
            </a:r>
            <a:r>
              <a:rPr kumimoji="0" lang="de-DE" altLang="de-DE" sz="2800" b="1" dirty="0"/>
              <a:t>am Morgen des ersten </a:t>
            </a:r>
            <a:r>
              <a:rPr kumimoji="0" lang="de-DE" altLang="de-DE" sz="2800" b="1" dirty="0" smtClean="0"/>
              <a:t>Versäumnistages </a:t>
            </a:r>
            <a:r>
              <a:rPr kumimoji="0" lang="de-DE" altLang="de-DE" sz="2800" b="1" dirty="0" smtClean="0">
                <a:solidFill>
                  <a:srgbClr val="008000"/>
                </a:solidFill>
              </a:rPr>
              <a:t>(Name-Stufe-Tutor-Grund-Dauer)</a:t>
            </a:r>
            <a:endParaRPr kumimoji="0" lang="de-DE" altLang="de-DE" sz="2800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10000"/>
              <a:buFontTx/>
              <a:buChar char="•"/>
            </a:pPr>
            <a:r>
              <a:rPr kumimoji="0" lang="de-DE" altLang="de-DE" sz="2800" b="1" dirty="0" smtClean="0"/>
              <a:t>Beim </a:t>
            </a:r>
            <a:r>
              <a:rPr kumimoji="0" lang="de-DE" altLang="de-DE" sz="2800" b="1" dirty="0"/>
              <a:t>Versäumnis einer </a:t>
            </a:r>
            <a:r>
              <a:rPr kumimoji="0" lang="de-DE" altLang="de-DE" sz="2800" b="1" dirty="0" smtClean="0"/>
              <a:t>Klausur: schriftlicher </a:t>
            </a:r>
            <a:r>
              <a:rPr kumimoji="0" lang="de-DE" altLang="de-DE" sz="2800" b="1" dirty="0"/>
              <a:t>Antrag </a:t>
            </a:r>
            <a:r>
              <a:rPr kumimoji="0" lang="de-DE" altLang="de-DE" sz="2800" b="1" dirty="0" smtClean="0"/>
              <a:t>an die Oberstufenkoordinatorin Frau Krämer.</a:t>
            </a:r>
            <a:endParaRPr kumimoji="0" lang="de-DE" altLang="de-DE" sz="2800" b="1" dirty="0"/>
          </a:p>
          <a:p>
            <a:pPr>
              <a:spcBef>
                <a:spcPct val="50000"/>
              </a:spcBef>
              <a:buClr>
                <a:schemeClr val="accent2"/>
              </a:buClr>
              <a:buSzPct val="110000"/>
              <a:buFontTx/>
              <a:buChar char="•"/>
            </a:pPr>
            <a:r>
              <a:rPr lang="de-DE" altLang="de-DE" sz="2800" b="1" dirty="0"/>
              <a:t>Anträge auf Beurlaubung sind schriftlich an die Beratungslehrer (bis 2 Tage) bzw. an die Schulleitung (ab 3 Tage) zu richten.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</a:pPr>
            <a:endParaRPr kumimoji="0" lang="de-DE" altLang="de-DE" sz="2800" b="1" dirty="0"/>
          </a:p>
        </p:txBody>
      </p:sp>
      <p:sp>
        <p:nvSpPr>
          <p:cNvPr id="512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Formales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2227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DE" altLang="de-DE" smtClean="0"/>
              <a:t>Formales 4</a:t>
            </a:r>
          </a:p>
        </p:txBody>
      </p:sp>
      <p:sp>
        <p:nvSpPr>
          <p:cNvPr id="52228" name="Inhaltsplatzhalter 2"/>
          <p:cNvSpPr>
            <a:spLocks noGrp="1"/>
          </p:cNvSpPr>
          <p:nvPr>
            <p:ph idx="4294967295"/>
          </p:nvPr>
        </p:nvSpPr>
        <p:spPr>
          <a:xfrm>
            <a:off x="584200" y="1476375"/>
            <a:ext cx="8229600" cy="3382963"/>
          </a:xfrm>
        </p:spPr>
        <p:txBody>
          <a:bodyPr/>
          <a:lstStyle/>
          <a:p>
            <a:pPr marL="0" indent="0">
              <a:buSzPct val="110000"/>
              <a:buFontTx/>
              <a:buNone/>
            </a:pPr>
            <a:r>
              <a:rPr lang="de-DE" altLang="de-DE" sz="2800" b="1" dirty="0" smtClean="0">
                <a:latin typeface="Times New Roman" pitchFamily="18" charset="0"/>
              </a:rPr>
              <a:t>Grundsätzlich sind die Schülerinnen verpflichtet </a:t>
            </a:r>
            <a:r>
              <a:rPr lang="de-DE" altLang="de-DE" sz="2800" b="1" u="sng" dirty="0" smtClean="0">
                <a:latin typeface="Times New Roman" pitchFamily="18" charset="0"/>
              </a:rPr>
              <a:t>jeden Tag</a:t>
            </a:r>
            <a:r>
              <a:rPr lang="de-DE" altLang="de-DE" sz="2800" b="1" dirty="0" smtClean="0">
                <a:latin typeface="Times New Roman" pitchFamily="18" charset="0"/>
              </a:rPr>
              <a:t> auf die Mitteilungsbretter:</a:t>
            </a:r>
          </a:p>
          <a:p>
            <a:pPr marL="381000" indent="-381000">
              <a:spcBef>
                <a:spcPts val="1800"/>
              </a:spcBef>
              <a:buSzPct val="110000"/>
              <a:buFontTx/>
              <a:buChar char="•"/>
            </a:pPr>
            <a:r>
              <a:rPr lang="de-DE" altLang="de-DE" b="1" dirty="0" smtClean="0">
                <a:solidFill>
                  <a:schemeClr val="accent2"/>
                </a:solidFill>
                <a:latin typeface="Times New Roman" pitchFamily="18" charset="0"/>
              </a:rPr>
              <a:t>Vertretungsplan</a:t>
            </a:r>
          </a:p>
          <a:p>
            <a:pPr marL="381000" indent="-381000">
              <a:spcBef>
                <a:spcPts val="1800"/>
              </a:spcBef>
              <a:buSzPct val="110000"/>
              <a:buFontTx/>
              <a:buChar char="•"/>
            </a:pPr>
            <a:r>
              <a:rPr lang="de-DE" altLang="de-DE" b="1" dirty="0" smtClean="0">
                <a:solidFill>
                  <a:schemeClr val="accent2"/>
                </a:solidFill>
                <a:latin typeface="Times New Roman" pitchFamily="18" charset="0"/>
              </a:rPr>
              <a:t>Glaskasten Oberstufe EF</a:t>
            </a:r>
          </a:p>
          <a:p>
            <a:pPr marL="381000" indent="-381000">
              <a:spcBef>
                <a:spcPts val="1800"/>
              </a:spcBef>
              <a:buSzPct val="110000"/>
              <a:buFontTx/>
              <a:buNone/>
            </a:pPr>
            <a:r>
              <a:rPr lang="de-DE" altLang="de-DE" sz="2800" b="1" dirty="0" smtClean="0">
                <a:latin typeface="Times New Roman" pitchFamily="18" charset="0"/>
              </a:rPr>
              <a:t>zu schauen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. 9</a:t>
            </a:r>
            <a:endParaRPr lang="en-US" altLang="de-DE" sz="1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Laufbahn-Planungsbeispiel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104075"/>
              </p:ext>
            </p:extLst>
          </p:nvPr>
        </p:nvGraphicFramePr>
        <p:xfrm>
          <a:off x="536863" y="1199429"/>
          <a:ext cx="82550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Arbeitsblatt" r:id="rId3" imgW="6191216" imgH="5505515" progId="Excel.Sheet.8">
                  <p:embed/>
                </p:oleObj>
              </mc:Choice>
              <mc:Fallback>
                <p:oleObj name="Arbeitsblatt" r:id="rId3" imgW="6191216" imgH="5505515" progId="Excel.Sheet.8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63" y="1199429"/>
                        <a:ext cx="8255000" cy="490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rgbClr val="5E574E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7347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rgbClr val="5E574E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7348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rgbClr val="5E574E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DE" altLang="de-DE" dirty="0" smtClean="0"/>
              <a:t>Wahlen - Procedere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0000" y="1373188"/>
            <a:ext cx="8209251" cy="4289425"/>
          </a:xfrm>
        </p:spPr>
        <p:txBody>
          <a:bodyPr/>
          <a:lstStyle/>
          <a:p>
            <a:pPr marL="533400" indent="-355600" eaLnBrk="1" hangingPunct="1">
              <a:buSzPct val="110000"/>
              <a:buFont typeface="Wingdings" pitchFamily="2" charset="2"/>
              <a:buChar char="§"/>
            </a:pPr>
            <a:r>
              <a:rPr lang="de-DE" altLang="de-DE" b="1" dirty="0" smtClean="0">
                <a:latin typeface="Times New Roman" pitchFamily="18" charset="0"/>
              </a:rPr>
              <a:t>Laufbahnberatung durch die Beratungs-lehrer möglich, vorher unbedingt die vorläufige Wahl online durchführen </a:t>
            </a:r>
            <a:br>
              <a:rPr lang="de-DE" altLang="de-DE" b="1" dirty="0" smtClean="0">
                <a:latin typeface="Times New Roman" pitchFamily="18" charset="0"/>
              </a:rPr>
            </a:br>
            <a:r>
              <a:rPr lang="de-DE" altLang="de-DE" b="1" dirty="0" smtClean="0">
                <a:latin typeface="Times New Roman" pitchFamily="18" charset="0"/>
              </a:rPr>
              <a:t>(Wahlmodalitäten siehe später)</a:t>
            </a:r>
          </a:p>
          <a:p>
            <a:pPr marL="533400" indent="-355600" eaLnBrk="1" hangingPunct="1">
              <a:spcBef>
                <a:spcPts val="2400"/>
              </a:spcBef>
              <a:buSzPct val="110000"/>
              <a:buFont typeface="Wingdings" pitchFamily="2" charset="2"/>
              <a:buChar char="§"/>
            </a:pPr>
            <a:r>
              <a:rPr lang="de-DE" altLang="de-DE" b="1" dirty="0">
                <a:latin typeface="Times New Roman" pitchFamily="18" charset="0"/>
              </a:rPr>
              <a:t>Ausdruck des Wahlzettels </a:t>
            </a:r>
            <a:r>
              <a:rPr lang="de-DE" altLang="de-DE" b="1" dirty="0" smtClean="0">
                <a:latin typeface="Times New Roman" pitchFamily="18" charset="0"/>
              </a:rPr>
              <a:t>unbedingt zur </a:t>
            </a:r>
            <a:r>
              <a:rPr lang="de-DE" altLang="de-DE" b="1" dirty="0">
                <a:latin typeface="Times New Roman" pitchFamily="18" charset="0"/>
              </a:rPr>
              <a:t>Beratung mitbringen</a:t>
            </a:r>
            <a:endParaRPr lang="de-DE" altLang="de-DE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4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6323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DE" altLang="de-DE" smtClean="0"/>
              <a:t>Wahlen - Procedere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2313" y="2160000"/>
            <a:ext cx="7569200" cy="1490085"/>
          </a:xfrm>
        </p:spPr>
        <p:txBody>
          <a:bodyPr/>
          <a:lstStyle/>
          <a:p>
            <a:pPr indent="12700" eaLnBrk="1" hangingPunct="1">
              <a:buSzPct val="110000"/>
              <a:buFontTx/>
              <a:buNone/>
            </a:pPr>
            <a:r>
              <a:rPr lang="de-DE" altLang="de-DE" b="1" u="sng" dirty="0" smtClean="0">
                <a:latin typeface="Times New Roman" pitchFamily="18" charset="0"/>
              </a:rPr>
              <a:t>Endgültige</a:t>
            </a:r>
            <a:r>
              <a:rPr lang="de-DE" altLang="de-DE" b="1" dirty="0" smtClean="0">
                <a:latin typeface="Times New Roman" pitchFamily="18" charset="0"/>
              </a:rPr>
              <a:t> Wahl (online) bis spätestens</a:t>
            </a:r>
            <a:br>
              <a:rPr lang="de-DE" altLang="de-DE" b="1" dirty="0" smtClean="0">
                <a:latin typeface="Times New Roman" pitchFamily="18" charset="0"/>
              </a:rPr>
            </a:br>
            <a:r>
              <a:rPr lang="de-DE" altLang="de-DE" b="1" dirty="0" smtClean="0">
                <a:solidFill>
                  <a:schemeClr val="accent2"/>
                </a:solidFill>
                <a:latin typeface="Times New Roman" pitchFamily="18" charset="0"/>
              </a:rPr>
              <a:t>Donnerstag, 30. März 2017, 23.59 Uhr.</a:t>
            </a:r>
            <a:endParaRPr lang="de-DE" altLang="de-DE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8371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50825"/>
            <a:ext cx="7958138" cy="660400"/>
          </a:xfrm>
        </p:spPr>
        <p:txBody>
          <a:bodyPr anchor="ctr"/>
          <a:lstStyle/>
          <a:p>
            <a:pPr eaLnBrk="1" hangingPunct="1"/>
            <a:r>
              <a:rPr lang="de-DE" altLang="de-DE" sz="2800" smtClean="0"/>
              <a:t>Zu viel Information in zu geringer Zeit?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22313" y="1187450"/>
            <a:ext cx="8301614" cy="39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 u="sng" dirty="0"/>
              <a:t>Abhilfen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de-DE" altLang="de-DE" sz="2800" b="1" dirty="0">
                <a:solidFill>
                  <a:schemeClr val="accent1"/>
                </a:solidFill>
              </a:rPr>
              <a:t>www.sag-bonn.de =&gt; Gemeinsam Lernen =&gt; Sekundarstufe II =&gt; </a:t>
            </a:r>
            <a:r>
              <a:rPr lang="de-DE" altLang="de-DE" sz="2800" b="1" dirty="0" smtClean="0">
                <a:solidFill>
                  <a:schemeClr val="accent1"/>
                </a:solidFill>
              </a:rPr>
              <a:t>Präsentationen &amp; Downloads =&gt;Abi 2020</a:t>
            </a:r>
            <a:endParaRPr lang="de-DE" altLang="de-DE" sz="2800" b="1" dirty="0">
              <a:solidFill>
                <a:schemeClr val="accent1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de-DE" altLang="de-DE" b="1" dirty="0"/>
              <a:t>	</a:t>
            </a:r>
            <a:r>
              <a:rPr lang="de-DE" altLang="de-DE" sz="2600" b="1" dirty="0"/>
              <a:t>Hier ist die Präsentation zur Ansicht hinterlegt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10000"/>
              <a:buFontTx/>
              <a:buChar char="•"/>
            </a:pPr>
            <a:r>
              <a:rPr lang="de-DE" altLang="de-DE" sz="2600" b="1" dirty="0"/>
              <a:t>Fragen? Ihre Töchter können gerne mit dem ausgedruckten Laufbahnbogen zu uns zur Beratung kommen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51738" cy="660400"/>
          </a:xfrm>
          <a:noFill/>
        </p:spPr>
        <p:txBody>
          <a:bodyPr/>
          <a:lstStyle/>
          <a:p>
            <a:r>
              <a:rPr lang="de-DE" altLang="de-DE" sz="1600" smtClean="0"/>
              <a:t>Ende der Präsentation</a:t>
            </a:r>
          </a:p>
        </p:txBody>
      </p:sp>
      <p:pic>
        <p:nvPicPr>
          <p:cNvPr id="60420" name="Picture 22" descr="j0183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1905000"/>
            <a:ext cx="5410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WordArt 25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5610225" cy="7588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de-DE" sz="3200" b="1" kern="10" dirty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Curlz MT"/>
              </a:rPr>
              <a:t>Abiturzeugnis </a:t>
            </a:r>
            <a:r>
              <a:rPr lang="de-DE" sz="3200" b="1" kern="10" dirty="0" smtClean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Curlz MT"/>
              </a:rPr>
              <a:t>2020</a:t>
            </a:r>
            <a:endParaRPr lang="de-DE" sz="3200" b="1" kern="10" dirty="0">
              <a:ln w="12700" cap="sq">
                <a:solidFill>
                  <a:srgbClr val="B2B2B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Curlz M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663" y="250825"/>
            <a:ext cx="6950075" cy="660400"/>
          </a:xfrm>
          <a:noFill/>
        </p:spPr>
        <p:txBody>
          <a:bodyPr/>
          <a:lstStyle/>
          <a:p>
            <a:r>
              <a:rPr lang="de-DE" altLang="de-DE" smtClean="0"/>
              <a:t>Aufgabenfelder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705350" y="1476375"/>
            <a:ext cx="47037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mathematisch-</a:t>
            </a:r>
            <a:b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naturwissenschaftlich-</a:t>
            </a:r>
          </a:p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technisch:</a:t>
            </a:r>
            <a:endParaRPr lang="de-DE" sz="360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905000" y="28956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Mathematik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966913" y="1008063"/>
            <a:ext cx="2819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6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de-DE" sz="3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Aufgabenfeld</a:t>
            </a:r>
            <a:endParaRPr lang="de-DE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1905000" y="33528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Physik</a:t>
            </a: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1905000" y="38100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Biologie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1905000" y="42672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Chemie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77" grpId="0" autoUpdateAnimBg="0"/>
      <p:bldP spid="49178" grpId="0" autoUpdateAnimBg="0"/>
      <p:bldP spid="491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Aufgabenfelder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906588" y="1997075"/>
            <a:ext cx="66516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Religionslehre </a:t>
            </a:r>
            <a:r>
              <a:rPr lang="de-DE" altLang="de-DE" sz="2800" b="1">
                <a:solidFill>
                  <a:srgbClr val="003300"/>
                </a:solidFill>
              </a:rPr>
              <a:t>(</a:t>
            </a:r>
            <a:r>
              <a:rPr lang="de-DE" altLang="de-DE" sz="2000" b="1">
                <a:solidFill>
                  <a:srgbClr val="003300"/>
                </a:solidFill>
              </a:rPr>
              <a:t>kann in der Abiturprüfung das</a:t>
            </a:r>
            <a:br>
              <a:rPr lang="de-DE" altLang="de-DE" sz="2000" b="1">
                <a:solidFill>
                  <a:srgbClr val="003300"/>
                </a:solidFill>
              </a:rPr>
            </a:br>
            <a:r>
              <a:rPr lang="de-DE" altLang="de-DE" sz="2000" b="1">
                <a:solidFill>
                  <a:srgbClr val="003300"/>
                </a:solidFill>
              </a:rPr>
              <a:t>                                        2. Aufgabenfeld abdecken</a:t>
            </a:r>
            <a:r>
              <a:rPr lang="de-DE" altLang="de-DE" sz="2800" b="1">
                <a:solidFill>
                  <a:srgbClr val="003300"/>
                </a:solidFill>
              </a:rPr>
              <a:t>)</a:t>
            </a:r>
            <a:endParaRPr lang="de-DE" altLang="de-DE" b="1">
              <a:solidFill>
                <a:srgbClr val="000099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00075" y="1228725"/>
            <a:ext cx="77517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ohne Zuordnung zu einem Aufgabenfeld</a:t>
            </a:r>
            <a:endParaRPr lang="de-DE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1906588" y="2952750"/>
            <a:ext cx="6651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Sport</a:t>
            </a:r>
            <a:endParaRPr lang="de-DE" altLang="de-DE" sz="2000" b="1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  <p:bldP spid="512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tabLst>
                <a:tab pos="6007100" algn="l"/>
              </a:tabLst>
            </a:pPr>
            <a:r>
              <a:rPr lang="de-DE" altLang="de-DE" i="1" dirty="0" smtClean="0"/>
              <a:t>Einführungsphase (EF)</a:t>
            </a:r>
          </a:p>
        </p:txBody>
      </p:sp>
      <p:grpSp>
        <p:nvGrpSpPr>
          <p:cNvPr id="25604" name="Group 230"/>
          <p:cNvGrpSpPr>
            <a:grpSpLocks/>
          </p:cNvGrpSpPr>
          <p:nvPr/>
        </p:nvGrpSpPr>
        <p:grpSpPr bwMode="auto">
          <a:xfrm>
            <a:off x="646113" y="5105400"/>
            <a:ext cx="8988425" cy="663575"/>
            <a:chOff x="407" y="3216"/>
            <a:chExt cx="5662" cy="418"/>
          </a:xfrm>
        </p:grpSpPr>
        <p:grpSp>
          <p:nvGrpSpPr>
            <p:cNvPr id="25654" name="Group 229"/>
            <p:cNvGrpSpPr>
              <a:grpSpLocks/>
            </p:cNvGrpSpPr>
            <p:nvPr/>
          </p:nvGrpSpPr>
          <p:grpSpPr bwMode="auto">
            <a:xfrm>
              <a:off x="420" y="3216"/>
              <a:ext cx="5649" cy="418"/>
              <a:chOff x="420" y="3216"/>
              <a:chExt cx="5649" cy="418"/>
            </a:xfrm>
          </p:grpSpPr>
          <p:sp>
            <p:nvSpPr>
              <p:cNvPr id="25656" name="Rectangle 5"/>
              <p:cNvSpPr>
                <a:spLocks noChangeArrowheads="1"/>
              </p:cNvSpPr>
              <p:nvPr/>
            </p:nvSpPr>
            <p:spPr bwMode="auto">
              <a:xfrm>
                <a:off x="420" y="3265"/>
                <a:ext cx="5125" cy="369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5657" name="Text Box 6"/>
              <p:cNvSpPr txBox="1">
                <a:spLocks noChangeArrowheads="1"/>
              </p:cNvSpPr>
              <p:nvPr/>
            </p:nvSpPr>
            <p:spPr bwMode="auto">
              <a:xfrm>
                <a:off x="3126" y="3216"/>
                <a:ext cx="2943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kumimoji="0" lang="de-DE" altLang="de-DE"/>
              </a:p>
            </p:txBody>
          </p:sp>
        </p:grp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407" y="3264"/>
              <a:ext cx="5313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3200" b="1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</a:rPr>
                <a:t>  </a:t>
              </a:r>
              <a:r>
                <a:rPr kumimoji="0" lang="de-DE" altLang="de-DE" sz="3200" b="1" dirty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</a:rPr>
                <a:t>    11 </a:t>
              </a:r>
              <a:r>
                <a:rPr kumimoji="0" lang="de-DE" altLang="de-DE" sz="3200" b="1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</a:rPr>
                <a:t>Grundkurse + evtl. </a:t>
              </a:r>
              <a:r>
                <a:rPr kumimoji="0" lang="de-DE" altLang="de-DE" sz="3200" b="1" dirty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</a:rPr>
                <a:t>Vertiefungsfach</a:t>
              </a:r>
              <a:endParaRPr kumimoji="0" lang="de-DE" altLang="de-DE" sz="3200" b="1" dirty="0"/>
            </a:p>
          </p:txBody>
        </p:sp>
      </p:grpSp>
      <p:grpSp>
        <p:nvGrpSpPr>
          <p:cNvPr id="25674" name="Group 74"/>
          <p:cNvGrpSpPr>
            <a:grpSpLocks/>
          </p:cNvGrpSpPr>
          <p:nvPr/>
        </p:nvGrpSpPr>
        <p:grpSpPr bwMode="auto">
          <a:xfrm>
            <a:off x="1229158" y="1068677"/>
            <a:ext cx="1611313" cy="4121150"/>
            <a:chOff x="634" y="680"/>
            <a:chExt cx="1015" cy="2596"/>
          </a:xfrm>
        </p:grpSpPr>
        <p:grpSp>
          <p:nvGrpSpPr>
            <p:cNvPr id="25673" name="Group 73"/>
            <p:cNvGrpSpPr>
              <a:grpSpLocks/>
            </p:cNvGrpSpPr>
            <p:nvPr/>
          </p:nvGrpSpPr>
          <p:grpSpPr bwMode="auto">
            <a:xfrm>
              <a:off x="634" y="680"/>
              <a:ext cx="244" cy="2596"/>
              <a:chOff x="566" y="680"/>
              <a:chExt cx="244" cy="2596"/>
            </a:xfrm>
          </p:grpSpPr>
          <p:sp>
            <p:nvSpPr>
              <p:cNvPr id="25652" name="AutoShape 9"/>
              <p:cNvSpPr>
                <a:spLocks noChangeArrowheads="1"/>
              </p:cNvSpPr>
              <p:nvPr/>
            </p:nvSpPr>
            <p:spPr bwMode="auto">
              <a:xfrm>
                <a:off x="566" y="704"/>
                <a:ext cx="244" cy="2572"/>
              </a:xfrm>
              <a:prstGeom prst="can">
                <a:avLst>
                  <a:gd name="adj" fmla="val 112681"/>
                </a:avLst>
              </a:prstGeom>
              <a:solidFill>
                <a:srgbClr val="FF9933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Deutsch</a:t>
                </a:r>
                <a:endParaRPr kumimoji="0" lang="de-DE" altLang="de-DE"/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589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1</a:t>
                </a:r>
              </a:p>
            </p:txBody>
          </p:sp>
        </p:grpSp>
        <p:grpSp>
          <p:nvGrpSpPr>
            <p:cNvPr id="25672" name="Group 72"/>
            <p:cNvGrpSpPr>
              <a:grpSpLocks/>
            </p:cNvGrpSpPr>
            <p:nvPr/>
          </p:nvGrpSpPr>
          <p:grpSpPr bwMode="auto">
            <a:xfrm>
              <a:off x="1020" y="680"/>
              <a:ext cx="244" cy="2596"/>
              <a:chOff x="917" y="680"/>
              <a:chExt cx="244" cy="2596"/>
            </a:xfrm>
          </p:grpSpPr>
          <p:sp>
            <p:nvSpPr>
              <p:cNvPr id="25650" name="AutoShape 10"/>
              <p:cNvSpPr>
                <a:spLocks noChangeArrowheads="1"/>
              </p:cNvSpPr>
              <p:nvPr/>
            </p:nvSpPr>
            <p:spPr bwMode="auto">
              <a:xfrm>
                <a:off x="917" y="704"/>
                <a:ext cx="244" cy="2572"/>
              </a:xfrm>
              <a:prstGeom prst="can">
                <a:avLst>
                  <a:gd name="adj" fmla="val 107362"/>
                </a:avLst>
              </a:prstGeom>
              <a:solidFill>
                <a:srgbClr val="FF9933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fortg. Fremdsprache</a:t>
                </a:r>
              </a:p>
            </p:txBody>
          </p:sp>
          <p:sp>
            <p:nvSpPr>
              <p:cNvPr id="25651" name="Text Box 22"/>
              <p:cNvSpPr txBox="1">
                <a:spLocks noChangeArrowheads="1"/>
              </p:cNvSpPr>
              <p:nvPr/>
            </p:nvSpPr>
            <p:spPr bwMode="auto">
              <a:xfrm>
                <a:off x="926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2</a:t>
                </a:r>
              </a:p>
            </p:txBody>
          </p:sp>
        </p:grpSp>
        <p:grpSp>
          <p:nvGrpSpPr>
            <p:cNvPr id="25671" name="Group 71"/>
            <p:cNvGrpSpPr>
              <a:grpSpLocks/>
            </p:cNvGrpSpPr>
            <p:nvPr/>
          </p:nvGrpSpPr>
          <p:grpSpPr bwMode="auto">
            <a:xfrm>
              <a:off x="1405" y="680"/>
              <a:ext cx="244" cy="2596"/>
              <a:chOff x="1269" y="680"/>
              <a:chExt cx="244" cy="2596"/>
            </a:xfrm>
          </p:grpSpPr>
          <p:sp>
            <p:nvSpPr>
              <p:cNvPr id="25648" name="AutoShape 11"/>
              <p:cNvSpPr>
                <a:spLocks noChangeArrowheads="1"/>
              </p:cNvSpPr>
              <p:nvPr/>
            </p:nvSpPr>
            <p:spPr bwMode="auto">
              <a:xfrm>
                <a:off x="1269" y="704"/>
                <a:ext cx="244" cy="2572"/>
              </a:xfrm>
              <a:prstGeom prst="can">
                <a:avLst>
                  <a:gd name="adj" fmla="val 104922"/>
                </a:avLst>
              </a:prstGeom>
              <a:solidFill>
                <a:srgbClr val="FF9933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Mathematik</a:t>
                </a:r>
                <a:endParaRPr kumimoji="0" lang="de-DE" altLang="de-DE"/>
              </a:p>
            </p:txBody>
          </p:sp>
          <p:sp>
            <p:nvSpPr>
              <p:cNvPr id="25649" name="Text Box 23"/>
              <p:cNvSpPr txBox="1">
                <a:spLocks noChangeArrowheads="1"/>
              </p:cNvSpPr>
              <p:nvPr/>
            </p:nvSpPr>
            <p:spPr bwMode="auto">
              <a:xfrm>
                <a:off x="1288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 dirty="0">
                    <a:solidFill>
                      <a:srgbClr val="000099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5670" name="Group 70"/>
          <p:cNvGrpSpPr>
            <a:grpSpLocks/>
          </p:cNvGrpSpPr>
          <p:nvPr/>
        </p:nvGrpSpPr>
        <p:grpSpPr bwMode="auto">
          <a:xfrm>
            <a:off x="3202709" y="1086933"/>
            <a:ext cx="2843213" cy="4122738"/>
            <a:chOff x="1790" y="680"/>
            <a:chExt cx="1791" cy="2597"/>
          </a:xfrm>
        </p:grpSpPr>
        <p:grpSp>
          <p:nvGrpSpPr>
            <p:cNvPr id="25659" name="Group 59"/>
            <p:cNvGrpSpPr>
              <a:grpSpLocks/>
            </p:cNvGrpSpPr>
            <p:nvPr/>
          </p:nvGrpSpPr>
          <p:grpSpPr bwMode="auto">
            <a:xfrm>
              <a:off x="1790" y="680"/>
              <a:ext cx="249" cy="2597"/>
              <a:chOff x="1790" y="680"/>
              <a:chExt cx="249" cy="2597"/>
            </a:xfrm>
          </p:grpSpPr>
          <p:sp>
            <p:nvSpPr>
              <p:cNvPr id="25643" name="AutoShape 12"/>
              <p:cNvSpPr>
                <a:spLocks noChangeArrowheads="1"/>
              </p:cNvSpPr>
              <p:nvPr/>
            </p:nvSpPr>
            <p:spPr bwMode="auto">
              <a:xfrm>
                <a:off x="1790" y="705"/>
                <a:ext cx="249" cy="2572"/>
              </a:xfrm>
              <a:prstGeom prst="can">
                <a:avLst>
                  <a:gd name="adj" fmla="val 97076"/>
                </a:avLst>
              </a:prstGeom>
              <a:solidFill>
                <a:srgbClr val="CC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Kunst  oder Musik</a:t>
                </a:r>
              </a:p>
            </p:txBody>
          </p:sp>
          <p:sp>
            <p:nvSpPr>
              <p:cNvPr id="25644" name="Text Box 24"/>
              <p:cNvSpPr txBox="1">
                <a:spLocks noChangeArrowheads="1"/>
              </p:cNvSpPr>
              <p:nvPr/>
            </p:nvSpPr>
            <p:spPr bwMode="auto">
              <a:xfrm>
                <a:off x="1790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4</a:t>
                </a:r>
              </a:p>
            </p:txBody>
          </p:sp>
        </p:grpSp>
        <p:grpSp>
          <p:nvGrpSpPr>
            <p:cNvPr id="25660" name="Group 60"/>
            <p:cNvGrpSpPr>
              <a:grpSpLocks/>
            </p:cNvGrpSpPr>
            <p:nvPr/>
          </p:nvGrpSpPr>
          <p:grpSpPr bwMode="auto">
            <a:xfrm>
              <a:off x="2176" y="680"/>
              <a:ext cx="249" cy="2597"/>
              <a:chOff x="2176" y="680"/>
              <a:chExt cx="249" cy="2597"/>
            </a:xfrm>
          </p:grpSpPr>
          <p:sp>
            <p:nvSpPr>
              <p:cNvPr id="25641" name="AutoShape 13"/>
              <p:cNvSpPr>
                <a:spLocks noChangeArrowheads="1"/>
              </p:cNvSpPr>
              <p:nvPr/>
            </p:nvSpPr>
            <p:spPr bwMode="auto">
              <a:xfrm>
                <a:off x="2176" y="705"/>
                <a:ext cx="249" cy="2572"/>
              </a:xfrm>
              <a:prstGeom prst="can">
                <a:avLst>
                  <a:gd name="adj" fmla="val 93203"/>
                </a:avLst>
              </a:prstGeom>
              <a:solidFill>
                <a:srgbClr val="CC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Gesellschaftswissenschaft</a:t>
                </a:r>
              </a:p>
            </p:txBody>
          </p:sp>
          <p:sp>
            <p:nvSpPr>
              <p:cNvPr id="25642" name="Text Box 25"/>
              <p:cNvSpPr txBox="1">
                <a:spLocks noChangeArrowheads="1"/>
              </p:cNvSpPr>
              <p:nvPr/>
            </p:nvSpPr>
            <p:spPr bwMode="auto">
              <a:xfrm>
                <a:off x="2199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 dirty="0">
                    <a:solidFill>
                      <a:srgbClr val="000099"/>
                    </a:solidFill>
                  </a:rPr>
                  <a:t>5</a:t>
                </a:r>
              </a:p>
            </p:txBody>
          </p:sp>
        </p:grpSp>
        <p:grpSp>
          <p:nvGrpSpPr>
            <p:cNvPr id="25663" name="Group 63"/>
            <p:cNvGrpSpPr>
              <a:grpSpLocks/>
            </p:cNvGrpSpPr>
            <p:nvPr/>
          </p:nvGrpSpPr>
          <p:grpSpPr bwMode="auto">
            <a:xfrm>
              <a:off x="3332" y="680"/>
              <a:ext cx="249" cy="2597"/>
              <a:chOff x="3332" y="680"/>
              <a:chExt cx="249" cy="2597"/>
            </a:xfrm>
          </p:grpSpPr>
          <p:sp>
            <p:nvSpPr>
              <p:cNvPr id="25639" name="AutoShape 16"/>
              <p:cNvSpPr>
                <a:spLocks noChangeArrowheads="1"/>
              </p:cNvSpPr>
              <p:nvPr/>
            </p:nvSpPr>
            <p:spPr bwMode="auto">
              <a:xfrm>
                <a:off x="3332" y="705"/>
                <a:ext cx="249" cy="2572"/>
              </a:xfrm>
              <a:prstGeom prst="can">
                <a:avLst>
                  <a:gd name="adj" fmla="val 100902"/>
                </a:avLst>
              </a:prstGeom>
              <a:solidFill>
                <a:srgbClr val="CC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  Sport</a:t>
                </a:r>
                <a:endParaRPr kumimoji="0" lang="de-DE" altLang="de-DE"/>
              </a:p>
            </p:txBody>
          </p:sp>
          <p:sp>
            <p:nvSpPr>
              <p:cNvPr id="25640" name="Text Box 28"/>
              <p:cNvSpPr txBox="1">
                <a:spLocks noChangeArrowheads="1"/>
              </p:cNvSpPr>
              <p:nvPr/>
            </p:nvSpPr>
            <p:spPr bwMode="auto">
              <a:xfrm>
                <a:off x="3355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8</a:t>
                </a:r>
              </a:p>
            </p:txBody>
          </p:sp>
        </p:grpSp>
        <p:grpSp>
          <p:nvGrpSpPr>
            <p:cNvPr id="25661" name="Group 61"/>
            <p:cNvGrpSpPr>
              <a:grpSpLocks/>
            </p:cNvGrpSpPr>
            <p:nvPr/>
          </p:nvGrpSpPr>
          <p:grpSpPr bwMode="auto">
            <a:xfrm>
              <a:off x="2561" y="680"/>
              <a:ext cx="227" cy="2597"/>
              <a:chOff x="2561" y="680"/>
              <a:chExt cx="227" cy="2597"/>
            </a:xfrm>
          </p:grpSpPr>
          <p:sp>
            <p:nvSpPr>
              <p:cNvPr id="25637" name="AutoShape 74"/>
              <p:cNvSpPr>
                <a:spLocks noChangeArrowheads="1"/>
              </p:cNvSpPr>
              <p:nvPr/>
            </p:nvSpPr>
            <p:spPr bwMode="auto">
              <a:xfrm>
                <a:off x="2561" y="705"/>
                <a:ext cx="227" cy="2572"/>
              </a:xfrm>
              <a:prstGeom prst="can">
                <a:avLst>
                  <a:gd name="adj" fmla="val 110681"/>
                </a:avLst>
              </a:prstGeom>
              <a:solidFill>
                <a:srgbClr val="CC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BIO </a:t>
                </a:r>
                <a:r>
                  <a:rPr kumimoji="0" lang="de-DE" altLang="de-DE" sz="1800" b="1"/>
                  <a:t>oder</a:t>
                </a:r>
                <a:r>
                  <a:rPr kumimoji="0" lang="de-DE" altLang="de-DE" b="1"/>
                  <a:t> PHY </a:t>
                </a:r>
                <a:r>
                  <a:rPr kumimoji="0" lang="de-DE" altLang="de-DE" sz="1800" b="1"/>
                  <a:t>oder</a:t>
                </a:r>
                <a:r>
                  <a:rPr kumimoji="0" lang="de-DE" altLang="de-DE" b="1"/>
                  <a:t> CHE</a:t>
                </a:r>
                <a:endParaRPr kumimoji="0" lang="de-DE" altLang="de-DE"/>
              </a:p>
            </p:txBody>
          </p:sp>
          <p:sp>
            <p:nvSpPr>
              <p:cNvPr id="25638" name="Text Box 75"/>
              <p:cNvSpPr txBox="1">
                <a:spLocks noChangeArrowheads="1"/>
              </p:cNvSpPr>
              <p:nvPr/>
            </p:nvSpPr>
            <p:spPr bwMode="auto">
              <a:xfrm>
                <a:off x="2561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6</a:t>
                </a:r>
              </a:p>
            </p:txBody>
          </p:sp>
        </p:grpSp>
        <p:grpSp>
          <p:nvGrpSpPr>
            <p:cNvPr id="25662" name="Group 62"/>
            <p:cNvGrpSpPr>
              <a:grpSpLocks/>
            </p:cNvGrpSpPr>
            <p:nvPr/>
          </p:nvGrpSpPr>
          <p:grpSpPr bwMode="auto">
            <a:xfrm>
              <a:off x="2947" y="680"/>
              <a:ext cx="249" cy="2597"/>
              <a:chOff x="2947" y="680"/>
              <a:chExt cx="249" cy="2597"/>
            </a:xfrm>
          </p:grpSpPr>
          <p:sp>
            <p:nvSpPr>
              <p:cNvPr id="25635" name="AutoShape 71"/>
              <p:cNvSpPr>
                <a:spLocks noChangeArrowheads="1"/>
              </p:cNvSpPr>
              <p:nvPr/>
            </p:nvSpPr>
            <p:spPr bwMode="auto">
              <a:xfrm>
                <a:off x="2947" y="705"/>
                <a:ext cx="249" cy="2572"/>
              </a:xfrm>
              <a:prstGeom prst="can">
                <a:avLst>
                  <a:gd name="adj" fmla="val 100902"/>
                </a:avLst>
              </a:prstGeom>
              <a:solidFill>
                <a:srgbClr val="CC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Religionslehre</a:t>
                </a:r>
                <a:endParaRPr kumimoji="0" lang="de-DE" altLang="de-DE"/>
              </a:p>
            </p:txBody>
          </p:sp>
          <p:sp>
            <p:nvSpPr>
              <p:cNvPr id="25636" name="Text Box 72"/>
              <p:cNvSpPr txBox="1">
                <a:spLocks noChangeArrowheads="1"/>
              </p:cNvSpPr>
              <p:nvPr/>
            </p:nvSpPr>
            <p:spPr bwMode="auto">
              <a:xfrm>
                <a:off x="2947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" name="Gruppieren 1"/>
          <p:cNvGrpSpPr/>
          <p:nvPr/>
        </p:nvGrpSpPr>
        <p:grpSpPr>
          <a:xfrm>
            <a:off x="6953252" y="1085056"/>
            <a:ext cx="549275" cy="4148138"/>
            <a:chOff x="6440488" y="1079500"/>
            <a:chExt cx="549275" cy="4148138"/>
          </a:xfrm>
        </p:grpSpPr>
        <p:sp>
          <p:nvSpPr>
            <p:cNvPr id="25627" name="AutoShape 18"/>
            <p:cNvSpPr>
              <a:spLocks noChangeArrowheads="1"/>
            </p:cNvSpPr>
            <p:nvPr/>
          </p:nvSpPr>
          <p:spPr bwMode="auto">
            <a:xfrm>
              <a:off x="6530976" y="1106488"/>
              <a:ext cx="387350" cy="4121150"/>
            </a:xfrm>
            <a:prstGeom prst="can">
              <a:avLst>
                <a:gd name="adj" fmla="val 108265"/>
              </a:avLst>
            </a:prstGeom>
            <a:solidFill>
              <a:srgbClr val="FFFF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kumimoji="0" lang="de-DE" altLang="de-DE"/>
            </a:p>
          </p:txBody>
        </p:sp>
        <p:sp>
          <p:nvSpPr>
            <p:cNvPr id="25628" name="Text Box 30" descr="Formular"/>
            <p:cNvSpPr txBox="1">
              <a:spLocks noChangeArrowheads="1"/>
            </p:cNvSpPr>
            <p:nvPr/>
          </p:nvSpPr>
          <p:spPr bwMode="auto">
            <a:xfrm>
              <a:off x="6465888" y="10795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 dirty="0">
                  <a:solidFill>
                    <a:srgbClr val="000099"/>
                  </a:solidFill>
                </a:rPr>
                <a:t>10</a:t>
              </a:r>
            </a:p>
          </p:txBody>
        </p:sp>
        <p:sp>
          <p:nvSpPr>
            <p:cNvPr id="25629" name="Text Box 111"/>
            <p:cNvSpPr txBox="1">
              <a:spLocks noChangeArrowheads="1"/>
            </p:cNvSpPr>
            <p:nvPr/>
          </p:nvSpPr>
          <p:spPr bwMode="auto">
            <a:xfrm>
              <a:off x="6440488" y="2028825"/>
              <a:ext cx="54927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de-DE" altLang="de-DE" b="1" dirty="0">
                  <a:solidFill>
                    <a:srgbClr val="000099"/>
                  </a:solidFill>
                </a:rPr>
                <a:t>Pflicht-Wahlfach</a:t>
              </a:r>
              <a:endParaRPr kumimoji="0" lang="de-DE" altLang="de-DE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25666" name="Group 66"/>
          <p:cNvGrpSpPr>
            <a:grpSpLocks/>
          </p:cNvGrpSpPr>
          <p:nvPr/>
        </p:nvGrpSpPr>
        <p:grpSpPr bwMode="auto">
          <a:xfrm>
            <a:off x="7685232" y="1068677"/>
            <a:ext cx="549275" cy="4121150"/>
            <a:chOff x="4443" y="680"/>
            <a:chExt cx="346" cy="2596"/>
          </a:xfrm>
        </p:grpSpPr>
        <p:sp>
          <p:nvSpPr>
            <p:cNvPr id="25624" name="AutoShape 19" descr="Formular"/>
            <p:cNvSpPr>
              <a:spLocks noChangeArrowheads="1"/>
            </p:cNvSpPr>
            <p:nvPr/>
          </p:nvSpPr>
          <p:spPr bwMode="auto">
            <a:xfrm>
              <a:off x="4468" y="704"/>
              <a:ext cx="244" cy="2572"/>
            </a:xfrm>
            <a:prstGeom prst="can">
              <a:avLst>
                <a:gd name="adj" fmla="val 107264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kumimoji="0" lang="de-DE" altLang="de-DE"/>
            </a:p>
          </p:txBody>
        </p:sp>
        <p:sp>
          <p:nvSpPr>
            <p:cNvPr id="25625" name="Text Box 31" descr="Formular"/>
            <p:cNvSpPr txBox="1">
              <a:spLocks noChangeArrowheads="1"/>
            </p:cNvSpPr>
            <p:nvPr/>
          </p:nvSpPr>
          <p:spPr bwMode="auto">
            <a:xfrm>
              <a:off x="4443" y="68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000099"/>
                  </a:solidFill>
                </a:rPr>
                <a:t>11</a:t>
              </a:r>
            </a:p>
          </p:txBody>
        </p:sp>
        <p:sp>
          <p:nvSpPr>
            <p:cNvPr id="25626" name="Text Box 112"/>
            <p:cNvSpPr txBox="1">
              <a:spLocks noChangeArrowheads="1"/>
            </p:cNvSpPr>
            <p:nvPr/>
          </p:nvSpPr>
          <p:spPr bwMode="auto">
            <a:xfrm>
              <a:off x="4443" y="1328"/>
              <a:ext cx="346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de-DE" altLang="de-DE" b="1">
                  <a:solidFill>
                    <a:srgbClr val="000099"/>
                  </a:solidFill>
                </a:rPr>
                <a:t>Wahlfach</a:t>
              </a:r>
              <a:endParaRPr kumimoji="0" lang="de-DE" altLang="de-DE"/>
            </a:p>
          </p:txBody>
        </p:sp>
      </p:grpSp>
      <p:grpSp>
        <p:nvGrpSpPr>
          <p:cNvPr id="25668" name="Group 68"/>
          <p:cNvGrpSpPr>
            <a:grpSpLocks/>
          </p:cNvGrpSpPr>
          <p:nvPr/>
        </p:nvGrpSpPr>
        <p:grpSpPr bwMode="auto">
          <a:xfrm>
            <a:off x="8277225" y="1114425"/>
            <a:ext cx="560388" cy="4087813"/>
            <a:chOff x="5214" y="702"/>
            <a:chExt cx="353" cy="2575"/>
          </a:xfrm>
        </p:grpSpPr>
        <p:sp>
          <p:nvSpPr>
            <p:cNvPr id="25621" name="AutoShape 140"/>
            <p:cNvSpPr>
              <a:spLocks noChangeArrowheads="1"/>
            </p:cNvSpPr>
            <p:nvPr/>
          </p:nvSpPr>
          <p:spPr bwMode="auto">
            <a:xfrm>
              <a:off x="5253" y="705"/>
              <a:ext cx="244" cy="2572"/>
            </a:xfrm>
            <a:prstGeom prst="can">
              <a:avLst>
                <a:gd name="adj" fmla="val 107264"/>
              </a:avLst>
            </a:prstGeom>
            <a:solidFill>
              <a:srgbClr val="33CC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de-DE" altLang="de-DE" b="1">
                  <a:solidFill>
                    <a:srgbClr val="000099"/>
                  </a:solidFill>
                </a:rPr>
                <a:t> </a:t>
              </a:r>
              <a:endParaRPr kumimoji="0" lang="de-DE" altLang="de-DE"/>
            </a:p>
          </p:txBody>
        </p:sp>
        <p:sp>
          <p:nvSpPr>
            <p:cNvPr id="25622" name="Text Box 141" descr="Formular"/>
            <p:cNvSpPr txBox="1">
              <a:spLocks noChangeArrowheads="1"/>
            </p:cNvSpPr>
            <p:nvPr/>
          </p:nvSpPr>
          <p:spPr bwMode="auto">
            <a:xfrm>
              <a:off x="5214" y="70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1800" b="1">
                  <a:solidFill>
                    <a:srgbClr val="000099"/>
                  </a:solidFill>
                </a:rPr>
                <a:t>VK</a:t>
              </a:r>
            </a:p>
          </p:txBody>
        </p:sp>
        <p:sp>
          <p:nvSpPr>
            <p:cNvPr id="25623" name="Rectangle 170"/>
            <p:cNvSpPr>
              <a:spLocks noChangeArrowheads="1"/>
            </p:cNvSpPr>
            <p:nvPr/>
          </p:nvSpPr>
          <p:spPr bwMode="auto">
            <a:xfrm>
              <a:off x="5221" y="1385"/>
              <a:ext cx="34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de-DE" altLang="de-DE" b="1">
                  <a:solidFill>
                    <a:srgbClr val="000099"/>
                  </a:solidFill>
                </a:rPr>
                <a:t>Vertiefungskurs</a:t>
              </a:r>
            </a:p>
          </p:txBody>
        </p:sp>
      </p:grpSp>
      <p:grpSp>
        <p:nvGrpSpPr>
          <p:cNvPr id="25664" name="Group 64"/>
          <p:cNvGrpSpPr>
            <a:grpSpLocks/>
          </p:cNvGrpSpPr>
          <p:nvPr/>
        </p:nvGrpSpPr>
        <p:grpSpPr bwMode="auto">
          <a:xfrm>
            <a:off x="6368040" y="1079500"/>
            <a:ext cx="395287" cy="4122738"/>
            <a:chOff x="3717" y="680"/>
            <a:chExt cx="249" cy="2597"/>
          </a:xfrm>
        </p:grpSpPr>
        <p:sp>
          <p:nvSpPr>
            <p:cNvPr id="25619" name="AutoShape 186"/>
            <p:cNvSpPr>
              <a:spLocks noChangeArrowheads="1"/>
            </p:cNvSpPr>
            <p:nvPr/>
          </p:nvSpPr>
          <p:spPr bwMode="auto">
            <a:xfrm>
              <a:off x="3717" y="705"/>
              <a:ext cx="249" cy="2572"/>
            </a:xfrm>
            <a:prstGeom prst="can">
              <a:avLst>
                <a:gd name="adj" fmla="val 100902"/>
              </a:avLst>
            </a:prstGeom>
            <a:solidFill>
              <a:srgbClr val="FF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kumimoji="0" lang="de-DE" altLang="de-DE" sz="2000" b="1" dirty="0"/>
                <a:t>  </a:t>
              </a:r>
              <a:r>
                <a:rPr kumimoji="0" lang="de-DE" altLang="de-DE" sz="2000" b="1" dirty="0" smtClean="0"/>
                <a:t>2.Fremdsp.  oder  2.Naturwiss.</a:t>
              </a:r>
              <a:endParaRPr kumimoji="0" lang="de-DE" altLang="de-DE" sz="2000" dirty="0"/>
            </a:p>
          </p:txBody>
        </p:sp>
        <p:sp>
          <p:nvSpPr>
            <p:cNvPr id="25620" name="Text Box 187"/>
            <p:cNvSpPr txBox="1">
              <a:spLocks noChangeArrowheads="1"/>
            </p:cNvSpPr>
            <p:nvPr/>
          </p:nvSpPr>
          <p:spPr bwMode="auto">
            <a:xfrm>
              <a:off x="3740" y="68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000099"/>
                  </a:solidFill>
                </a:rPr>
                <a:t>9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Vertiefungsfächer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1800000"/>
            <a:ext cx="782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Die Vertiefungsfächer dienen zur Förderung </a:t>
            </a:r>
            <a:r>
              <a:rPr lang="de-DE" altLang="de-DE" sz="2800" b="1" dirty="0">
                <a:solidFill>
                  <a:srgbClr val="FF0000"/>
                </a:solidFill>
              </a:rPr>
              <a:t>bei Leistungs</a:t>
            </a:r>
            <a:r>
              <a:rPr lang="de-DE" altLang="de-DE" sz="2800" b="1" u="sng" dirty="0">
                <a:solidFill>
                  <a:srgbClr val="FF0000"/>
                </a:solidFill>
              </a:rPr>
              <a:t>defiziten</a:t>
            </a:r>
            <a:r>
              <a:rPr lang="de-DE" altLang="de-DE" sz="2800" b="1" dirty="0">
                <a:solidFill>
                  <a:srgbClr val="FF0000"/>
                </a:solidFill>
              </a:rPr>
              <a:t> </a:t>
            </a:r>
            <a:r>
              <a:rPr lang="de-DE" altLang="de-DE" sz="2800" b="1" dirty="0"/>
              <a:t>in den Fächern </a:t>
            </a:r>
            <a:r>
              <a:rPr lang="de-DE" altLang="de-DE" sz="2800" b="1" dirty="0">
                <a:solidFill>
                  <a:srgbClr val="0000FF"/>
                </a:solidFill>
              </a:rPr>
              <a:t>Deutsch,</a:t>
            </a:r>
            <a:r>
              <a:rPr lang="de-DE" altLang="de-DE" sz="2800" b="1" dirty="0"/>
              <a:t> </a:t>
            </a:r>
            <a:r>
              <a:rPr lang="de-DE" altLang="de-DE" sz="2800" b="1" dirty="0">
                <a:solidFill>
                  <a:srgbClr val="0000FF"/>
                </a:solidFill>
              </a:rPr>
              <a:t>Mathematik, fortgeführte Fremdsprache.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1999" y="3600000"/>
            <a:ext cx="77129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Die Vertiefungsfächer dienen zur Förderung </a:t>
            </a:r>
            <a:r>
              <a:rPr lang="de-DE" altLang="de-DE" sz="2800" b="1" dirty="0" smtClean="0">
                <a:solidFill>
                  <a:srgbClr val="FF0000"/>
                </a:solidFill>
              </a:rPr>
              <a:t>bei Leistungs</a:t>
            </a:r>
            <a:r>
              <a:rPr lang="de-DE" altLang="de-DE" sz="2800" b="1" u="sng" dirty="0" smtClean="0">
                <a:solidFill>
                  <a:srgbClr val="FF0000"/>
                </a:solidFill>
              </a:rPr>
              <a:t>stärken</a:t>
            </a:r>
            <a:r>
              <a:rPr lang="de-DE" altLang="de-DE" sz="28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2800" b="1" dirty="0" smtClean="0"/>
              <a:t>in </a:t>
            </a:r>
            <a:r>
              <a:rPr lang="de-DE" altLang="de-DE" sz="2800" b="1" dirty="0"/>
              <a:t>den Fächern </a:t>
            </a:r>
            <a:r>
              <a:rPr lang="de-DE" altLang="de-DE" sz="2800" b="1" dirty="0">
                <a:solidFill>
                  <a:srgbClr val="0000FF"/>
                </a:solidFill>
              </a:rPr>
              <a:t>Deutsch,</a:t>
            </a:r>
            <a:r>
              <a:rPr lang="de-DE" altLang="de-DE" sz="2800" b="1" dirty="0"/>
              <a:t> </a:t>
            </a:r>
            <a:r>
              <a:rPr lang="de-DE" altLang="de-DE" sz="2800" b="1" dirty="0">
                <a:solidFill>
                  <a:srgbClr val="0000FF"/>
                </a:solidFill>
              </a:rPr>
              <a:t>Mathematik, fortgeführte </a:t>
            </a:r>
            <a:r>
              <a:rPr lang="de-DE" altLang="de-DE" sz="2800" b="1" dirty="0" smtClean="0">
                <a:solidFill>
                  <a:srgbClr val="0000FF"/>
                </a:solidFill>
              </a:rPr>
              <a:t>Fremdsprache.</a:t>
            </a:r>
            <a:endParaRPr lang="de-DE" alt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9304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Vertiefungsfächer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1440000"/>
            <a:ext cx="7823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Es sind </a:t>
            </a:r>
            <a:r>
              <a:rPr lang="de-DE" altLang="de-DE" sz="2800" b="1" dirty="0">
                <a:solidFill>
                  <a:srgbClr val="FF3300"/>
                </a:solidFill>
              </a:rPr>
              <a:t>zweistündige</a:t>
            </a:r>
            <a:r>
              <a:rPr lang="de-DE" altLang="de-DE" sz="2800" b="1" dirty="0"/>
              <a:t> </a:t>
            </a:r>
            <a:r>
              <a:rPr lang="de-DE" altLang="de-DE" sz="2800" b="1" dirty="0" smtClean="0"/>
              <a:t>Halbjahreskurse oder </a:t>
            </a:r>
            <a:r>
              <a:rPr lang="de-DE" altLang="de-DE" sz="2800" b="1" dirty="0" smtClean="0">
                <a:solidFill>
                  <a:srgbClr val="FF0000"/>
                </a:solidFill>
              </a:rPr>
              <a:t>einstündige</a:t>
            </a:r>
            <a:r>
              <a:rPr lang="de-DE" altLang="de-DE" sz="2800" b="1" dirty="0" smtClean="0"/>
              <a:t> Jahreskurse ohne Klausuren,</a:t>
            </a:r>
            <a:br>
              <a:rPr lang="de-DE" altLang="de-DE" sz="2800" b="1" dirty="0" smtClean="0"/>
            </a:br>
            <a:r>
              <a:rPr lang="de-DE" altLang="de-DE" sz="2800" b="1" dirty="0" smtClean="0"/>
              <a:t>ein </a:t>
            </a:r>
            <a:r>
              <a:rPr lang="de-DE" altLang="de-DE" sz="2800" b="1" dirty="0"/>
              <a:t>halbjährlicher Wechsel ist </a:t>
            </a:r>
            <a:r>
              <a:rPr lang="de-DE" altLang="de-DE" sz="2800" b="1" dirty="0" smtClean="0"/>
              <a:t>evtl. möglich</a:t>
            </a:r>
            <a:r>
              <a:rPr lang="de-DE" altLang="de-DE" sz="2800" b="1" dirty="0"/>
              <a:t>. </a:t>
            </a:r>
            <a:r>
              <a:rPr lang="de-DE" altLang="de-DE" sz="2800" b="1" dirty="0" smtClean="0"/>
              <a:t/>
            </a:r>
            <a:br>
              <a:rPr lang="de-DE" altLang="de-DE" sz="2800" b="1" dirty="0" smtClean="0"/>
            </a:br>
            <a:r>
              <a:rPr lang="de-DE" altLang="de-DE" sz="2800" b="1" dirty="0" smtClean="0"/>
              <a:t>(</a:t>
            </a:r>
            <a:r>
              <a:rPr lang="de-DE" altLang="de-DE" sz="2800" b="1" dirty="0"/>
              <a:t>max. 4 Halbjahreskurse in </a:t>
            </a:r>
            <a:r>
              <a:rPr lang="de-DE" altLang="de-DE" sz="2800" b="1" dirty="0" smtClean="0"/>
              <a:t>EF)</a:t>
            </a:r>
            <a:endParaRPr lang="de-DE" altLang="de-DE" sz="2800" b="1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2000" y="3600000"/>
            <a:ext cx="71443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 smtClean="0"/>
              <a:t>Es erfolgt keine Benotung, sondern die Bemerkung: „teilgenommen“</a:t>
            </a:r>
            <a:endParaRPr lang="de-DE" alt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4"/>
</p:tagLst>
</file>

<file path=ppt/theme/theme1.xml><?xml version="1.0" encoding="utf-8"?>
<a:theme xmlns:a="http://schemas.openxmlformats.org/drawingml/2006/main" name="Modernes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00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rnes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00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ernes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00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E574E"/>
    </a:lt2>
    <a:accent1>
      <a:srgbClr val="333300"/>
    </a:accent1>
    <a:accent2>
      <a:srgbClr val="FF0000"/>
    </a:accent2>
    <a:accent3>
      <a:srgbClr val="FFFFFF"/>
    </a:accent3>
    <a:accent4>
      <a:srgbClr val="000000"/>
    </a:accent4>
    <a:accent5>
      <a:srgbClr val="ADADAA"/>
    </a:accent5>
    <a:accent6>
      <a:srgbClr val="E70000"/>
    </a:accent6>
    <a:hlink>
      <a:srgbClr val="CC9900"/>
    </a:hlink>
    <a:folHlink>
      <a:srgbClr val="808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Office\Vorlagen\Präsentationsdesigns\Modernes Portrait.pot</Template>
  <TotalTime>0</TotalTime>
  <Words>1683</Words>
  <Application>Microsoft Office PowerPoint</Application>
  <PresentationFormat>Benutzerdefiniert</PresentationFormat>
  <Paragraphs>377</Paragraphs>
  <Slides>46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9" baseType="lpstr">
      <vt:lpstr>Arial</vt:lpstr>
      <vt:lpstr>Wingdings</vt:lpstr>
      <vt:lpstr>Comic Sans MS</vt:lpstr>
      <vt:lpstr>Tahoma</vt:lpstr>
      <vt:lpstr>Arial Black</vt:lpstr>
      <vt:lpstr>Curlz MT</vt:lpstr>
      <vt:lpstr>Monotype Sorts</vt:lpstr>
      <vt:lpstr>Times New Roman</vt:lpstr>
      <vt:lpstr>Modernes Portrait</vt:lpstr>
      <vt:lpstr>1_Modernes Portrait</vt:lpstr>
      <vt:lpstr>2_Modernes Portrait</vt:lpstr>
      <vt:lpstr>Arbeitsblatt</vt:lpstr>
      <vt:lpstr>CorelPhotoPaint.Image.8</vt:lpstr>
      <vt:lpstr>PowerPoint-Präsentation</vt:lpstr>
      <vt:lpstr>Phasen der Ausbildung</vt:lpstr>
      <vt:lpstr>Aufgabenfelder </vt:lpstr>
      <vt:lpstr>Aufgabenfelder </vt:lpstr>
      <vt:lpstr>Aufgabenfelder </vt:lpstr>
      <vt:lpstr>Aufgabenfelder </vt:lpstr>
      <vt:lpstr>Einführungsphase (EF)</vt:lpstr>
      <vt:lpstr>Vertiefungsfächer </vt:lpstr>
      <vt:lpstr>Vertiefungsfächer </vt:lpstr>
      <vt:lpstr>Vertiefungsfächer </vt:lpstr>
      <vt:lpstr>Wochenstunden EF und Q1, Q2</vt:lpstr>
      <vt:lpstr>Wahlüberlegungen</vt:lpstr>
      <vt:lpstr>Versetzungsbestimmung EF     Q   </vt:lpstr>
      <vt:lpstr>Mindestbelegungen Q1.I – Q2.II  </vt:lpstr>
      <vt:lpstr>Mindestbelegungen Gesellschaftswiss.  </vt:lpstr>
      <vt:lpstr>Belegungen Q1.I – Q2.II</vt:lpstr>
      <vt:lpstr>Bilingualer Bildungsgang in der Sek II </vt:lpstr>
      <vt:lpstr>Certilingua in der Sek II </vt:lpstr>
      <vt:lpstr>Certilingua in der Sek II </vt:lpstr>
      <vt:lpstr>Certilingua in der Sek II </vt:lpstr>
      <vt:lpstr>Klausuren in der Einführungsphase</vt:lpstr>
      <vt:lpstr>Klausuren in der Einführungsphase</vt:lpstr>
      <vt:lpstr>Benotung in der Sek II</vt:lpstr>
      <vt:lpstr>Leistungsnachweise: sonstige Mitarbeit</vt:lpstr>
      <vt:lpstr>KOOPERATION im LK-Bereich</vt:lpstr>
      <vt:lpstr>Abschlüsse und Berechtigungen</vt:lpstr>
      <vt:lpstr>Abschlüsse und Berechtigungen</vt:lpstr>
      <vt:lpstr>Abschlüsse und Berechtigungen</vt:lpstr>
      <vt:lpstr>Gesamtqualifikation</vt:lpstr>
      <vt:lpstr>Gesamtqualifikation</vt:lpstr>
      <vt:lpstr>Wahl der Abiturfächer</vt:lpstr>
      <vt:lpstr>Wahl der Abiturfächer</vt:lpstr>
      <vt:lpstr>Abiturberechnung</vt:lpstr>
      <vt:lpstr>Rücktritt und Wiederholung</vt:lpstr>
      <vt:lpstr>Rücktritt und Wiederholung</vt:lpstr>
      <vt:lpstr>Beratung</vt:lpstr>
      <vt:lpstr>Beratung</vt:lpstr>
      <vt:lpstr>Formales 1</vt:lpstr>
      <vt:lpstr>Formales 2</vt:lpstr>
      <vt:lpstr>Formales 3</vt:lpstr>
      <vt:lpstr>Formales 4</vt:lpstr>
      <vt:lpstr>Laufbahn-Planungsbeispiel</vt:lpstr>
      <vt:lpstr>Wahlen - Procedere</vt:lpstr>
      <vt:lpstr>Wahlen - Procedere</vt:lpstr>
      <vt:lpstr>Zu viel Information in zu geringer Zeit?</vt:lpstr>
      <vt:lpstr>Ende der Präsentation</vt:lpstr>
    </vt:vector>
  </TitlesOfParts>
  <Company>---------------------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APO-GOSt</dc:title>
  <dc:subject>Gesamtübersicht</dc:subject>
  <dc:creator>Wolfgang Möller</dc:creator>
  <cp:lastModifiedBy>Susanne</cp:lastModifiedBy>
  <cp:revision>563</cp:revision>
  <dcterms:created xsi:type="dcterms:W3CDTF">1999-02-25T16:33:54Z</dcterms:created>
  <dcterms:modified xsi:type="dcterms:W3CDTF">2017-02-07T16:44:56Z</dcterms:modified>
  <cp:category>APO-GOSt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LSH@loers.de</vt:lpwstr>
  </property>
  <property fmtid="{D5CDD505-2E9C-101B-9397-08002B2CF9AE}" pid="8" name="HomePage">
    <vt:lpwstr>http://www.loers.de</vt:lpwstr>
  </property>
  <property fmtid="{D5CDD505-2E9C-101B-9397-08002B2CF9AE}" pid="9" name="Other">
    <vt:lpwstr>Besuchen Sie die Homepage unserer Schule_x000d_
http://members.aol.com/Suitbertus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C:\Eigene Dateien\Projektleitung\BERATUNG</vt:lpwstr>
  </property>
</Properties>
</file>