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  <p:sldMasterId id="2147483673" r:id="rId2"/>
  </p:sldMasterIdLst>
  <p:notesMasterIdLst>
    <p:notesMasterId r:id="rId42"/>
  </p:notesMasterIdLst>
  <p:handoutMasterIdLst>
    <p:handoutMasterId r:id="rId43"/>
  </p:handoutMasterIdLst>
  <p:sldIdLst>
    <p:sldId id="392" r:id="rId3"/>
    <p:sldId id="393" r:id="rId4"/>
    <p:sldId id="361" r:id="rId5"/>
    <p:sldId id="362" r:id="rId6"/>
    <p:sldId id="363" r:id="rId7"/>
    <p:sldId id="364" r:id="rId8"/>
    <p:sldId id="366" r:id="rId9"/>
    <p:sldId id="371" r:id="rId10"/>
    <p:sldId id="386" r:id="rId11"/>
    <p:sldId id="365" r:id="rId12"/>
    <p:sldId id="369" r:id="rId13"/>
    <p:sldId id="367" r:id="rId14"/>
    <p:sldId id="374" r:id="rId15"/>
    <p:sldId id="375" r:id="rId16"/>
    <p:sldId id="338" r:id="rId17"/>
    <p:sldId id="340" r:id="rId18"/>
    <p:sldId id="370" r:id="rId19"/>
    <p:sldId id="345" r:id="rId20"/>
    <p:sldId id="344" r:id="rId21"/>
    <p:sldId id="346" r:id="rId22"/>
    <p:sldId id="347" r:id="rId23"/>
    <p:sldId id="377" r:id="rId24"/>
    <p:sldId id="378" r:id="rId25"/>
    <p:sldId id="379" r:id="rId26"/>
    <p:sldId id="380" r:id="rId27"/>
    <p:sldId id="381" r:id="rId28"/>
    <p:sldId id="390" r:id="rId29"/>
    <p:sldId id="388" r:id="rId30"/>
    <p:sldId id="389" r:id="rId31"/>
    <p:sldId id="372" r:id="rId32"/>
    <p:sldId id="373" r:id="rId33"/>
    <p:sldId id="376" r:id="rId34"/>
    <p:sldId id="383" r:id="rId35"/>
    <p:sldId id="391" r:id="rId36"/>
    <p:sldId id="354" r:id="rId37"/>
    <p:sldId id="355" r:id="rId38"/>
    <p:sldId id="384" r:id="rId39"/>
    <p:sldId id="387" r:id="rId40"/>
    <p:sldId id="311" r:id="rId41"/>
  </p:sldIdLst>
  <p:sldSz cx="9144000" cy="6477000"/>
  <p:notesSz cx="6888163" cy="9623425"/>
  <p:embeddedFontLst>
    <p:embeddedFont>
      <p:font typeface="Comic Sans MS" panose="030F0702030302020204" pitchFamily="66" charset="0"/>
      <p:regular r:id="rId44"/>
      <p:bold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Arial Black" panose="020B0A04020102020204" pitchFamily="34" charset="0"/>
      <p:bold r:id="rId48"/>
    </p:embeddedFont>
    <p:embeddedFont>
      <p:font typeface="Curlz MT" panose="04040404050702020202" pitchFamily="82" charset="0"/>
      <p:regular r:id="rId49"/>
    </p:embeddedFont>
    <p:embeddedFont>
      <p:font typeface="Monotype Sorts" panose="05000000000000000000" charset="2"/>
      <p:regular r:id="rId50"/>
    </p:embeddedFont>
  </p:embeddedFontLst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CC"/>
    <a:srgbClr val="4D4D4D"/>
    <a:srgbClr val="000099"/>
    <a:srgbClr val="FF7C80"/>
    <a:srgbClr val="9900FF"/>
    <a:srgbClr val="6600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9267" autoAdjust="0"/>
  </p:normalViewPr>
  <p:slideViewPr>
    <p:cSldViewPr snapToGrid="0">
      <p:cViewPr>
        <p:scale>
          <a:sx n="103" d="100"/>
          <a:sy n="103" d="100"/>
        </p:scale>
        <p:origin x="-108" y="-252"/>
      </p:cViewPr>
      <p:guideLst>
        <p:guide orient="horz" pos="204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1944" y="-312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/>
            </a:lvl1pPr>
          </a:lstStyle>
          <a:p>
            <a:pPr>
              <a:defRPr/>
            </a:pPr>
            <a:fld id="{92A1DDAA-6B35-464A-B92D-478A63E7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18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22313"/>
            <a:ext cx="509428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/>
            </a:lvl1pPr>
          </a:lstStyle>
          <a:p>
            <a:pPr>
              <a:defRPr/>
            </a:pPr>
            <a:fld id="{7EC5EC15-2A3E-4BA7-AB0C-110B4BDC34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648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3205A-08A6-4875-A54B-83D85B48303C}" type="slidenum">
              <a:rPr kumimoji="0" lang="de-DE" altLang="de-DE" sz="1200"/>
              <a:pPr/>
              <a:t>1</a:t>
            </a:fld>
            <a:endParaRPr kumimoji="0" lang="de-DE" altLang="de-DE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643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EA6EC3-8F29-41C8-A1E2-3F6E2C9D8311}" type="slidenum">
              <a:rPr kumimoji="0" lang="de-DE" altLang="de-DE" sz="1200" smtClean="0"/>
              <a:pPr/>
              <a:t>39</a:t>
            </a:fld>
            <a:endParaRPr kumimoji="0" lang="de-DE" alt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A82324-A323-4DB7-94E8-2A0DA488FA6B}" type="slidenum">
              <a:rPr kumimoji="0" lang="de-DE" altLang="de-DE" sz="1200" smtClean="0">
                <a:solidFill>
                  <a:prstClr val="black"/>
                </a:solidFill>
              </a:rPr>
              <a:pPr/>
              <a:t>2</a:t>
            </a:fld>
            <a:endParaRPr kumimoji="0" lang="de-DE" altLang="de-DE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46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BC7C78-C6D8-40AF-AF27-E83B5CBE4CC9}" type="slidenum">
              <a:rPr kumimoji="0" lang="de-DE" altLang="de-DE" sz="1200" smtClean="0"/>
              <a:pPr/>
              <a:t>3</a:t>
            </a:fld>
            <a:endParaRPr kumimoji="0" lang="de-DE" altLang="de-D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1C7454-54BA-43BA-9420-7ECD0392F1ED}" type="slidenum">
              <a:rPr kumimoji="0" lang="de-DE" altLang="de-DE" sz="1200" smtClean="0"/>
              <a:pPr/>
              <a:t>4</a:t>
            </a:fld>
            <a:endParaRPr kumimoji="0" lang="de-DE" altLang="de-DE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9F94AC-9D12-4989-AB5D-A91CE467C3E1}" type="slidenum">
              <a:rPr kumimoji="0" lang="de-DE" altLang="de-DE" sz="1200" smtClean="0"/>
              <a:pPr/>
              <a:t>5</a:t>
            </a:fld>
            <a:endParaRPr kumimoji="0" lang="de-DE" alt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2BC26B-DF64-4685-9041-FBB676BCEB57}" type="slidenum">
              <a:rPr kumimoji="0" lang="de-DE" altLang="de-DE" sz="1200" smtClean="0"/>
              <a:pPr/>
              <a:t>6</a:t>
            </a:fld>
            <a:endParaRPr kumimoji="0" lang="de-DE" alt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B6D7F2-62EA-4A08-9B11-ED2143877868}" type="slidenum">
              <a:rPr kumimoji="0" lang="de-DE" altLang="de-DE" sz="1200" smtClean="0"/>
              <a:pPr/>
              <a:t>8</a:t>
            </a:fld>
            <a:endParaRPr kumimoji="0" lang="de-DE" altLang="de-DE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538455-0969-4D97-BF5E-22AAC9EEC1F9}" type="slidenum">
              <a:rPr kumimoji="0" lang="de-DE" altLang="de-DE" sz="1200" smtClean="0"/>
              <a:pPr/>
              <a:t>9</a:t>
            </a:fld>
            <a:endParaRPr kumimoji="0" lang="de-DE" altLang="de-D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83503-8E05-43DE-A1EF-B9A030D574CD}" type="slidenum">
              <a:rPr kumimoji="0" lang="de-DE" altLang="de-DE" sz="1200" smtClean="0"/>
              <a:pPr/>
              <a:t>12</a:t>
            </a:fld>
            <a:endParaRPr kumimoji="0" lang="de-DE" altLang="de-D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/>
              <a:t>Stufe 11</a:t>
            </a:r>
          </a:p>
          <a:p>
            <a:pPr eaLnBrk="0" hangingPunct="0">
              <a:defRPr/>
            </a:pPr>
            <a:r>
              <a:rPr lang="de-DE"/>
              <a:t>          Deutsch, Fremdsprachen, </a:t>
            </a:r>
          </a:p>
          <a:p>
            <a:pPr eaLnBrk="0" hangingPunct="0">
              <a:defRPr/>
            </a:pPr>
            <a:r>
              <a:rPr lang="de-DE"/>
              <a:t>          1 Gesellschaftswissenschaft</a:t>
            </a:r>
          </a:p>
          <a:p>
            <a:pPr eaLnBrk="0" hangingPunct="0">
              <a:defRPr/>
            </a:pPr>
            <a:r>
              <a:rPr lang="de-DE"/>
              <a:t>          Mathematik, 1 Naturwissenschaft</a:t>
            </a:r>
          </a:p>
          <a:p>
            <a:pPr eaLnBrk="0" hangingPunct="0">
              <a:defRPr/>
            </a:pPr>
            <a:endParaRPr lang="de-DE"/>
          </a:p>
          <a:p>
            <a:pPr eaLnBrk="0" hangingPunct="0">
              <a:defRPr/>
            </a:pPr>
            <a:r>
              <a:rPr lang="de-DE"/>
              <a:t>Qualifikationsphase</a:t>
            </a:r>
          </a:p>
          <a:p>
            <a:pPr eaLnBrk="0" hangingPunct="0">
              <a:defRPr/>
            </a:pPr>
            <a:r>
              <a:rPr lang="de-DE"/>
              <a:t>Alle vier Abiturfächer bis einschließlich 13/2;</a:t>
            </a:r>
          </a:p>
          <a:p>
            <a:pPr eaLnBrk="0" hangingPunct="0">
              <a:defRPr/>
            </a:pPr>
            <a:r>
              <a:rPr lang="de-DE"/>
              <a:t>Falls nicht unter den Abiturfächern:</a:t>
            </a:r>
          </a:p>
          <a:p>
            <a:pPr eaLnBrk="0" hangingPunct="0">
              <a:defRPr/>
            </a:pPr>
            <a:endParaRPr lang="de-DE"/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Folie </a:t>
            </a:r>
            <a:fld id="{86D649FB-C6F7-4A2A-BE62-9C875FE976C9}" type="slidenum">
              <a:rPr lang="en-US"/>
              <a:pPr>
                <a:defRPr/>
              </a:pPr>
              <a:t>‹Nr.›</a:t>
            </a:fld>
            <a:endParaRPr lang="en-US" sz="1400"/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>
          <a:xfrm>
            <a:off x="1079500" y="5937250"/>
            <a:ext cx="617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56736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07849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3932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Stufe 11</a:t>
            </a: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          Deutsch, Fremdsprachen, </a:t>
            </a: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          1 Gesellschaftswissenschaft</a:t>
            </a: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          Mathematik, 1 Naturwissenschaft</a:t>
            </a:r>
          </a:p>
          <a:p>
            <a:pPr eaLnBrk="0" hangingPunct="0">
              <a:defRPr/>
            </a:pPr>
            <a:endParaRPr lang="de-DE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Qualifikationsphase</a:t>
            </a: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Alle vier Abiturfächer bis einschließlich 13/2;</a:t>
            </a: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Falls nicht unter den Abiturfächern:</a:t>
            </a:r>
          </a:p>
          <a:p>
            <a:pPr eaLnBrk="0" hangingPunct="0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5E574E"/>
                </a:solidFill>
              </a:rPr>
              <a:t>Folie </a:t>
            </a:r>
            <a:fld id="{852E3CA0-1D46-48C8-A75B-0CA731613DE7}" type="slidenum">
              <a:rPr lang="en-US">
                <a:solidFill>
                  <a:srgbClr val="5E574E"/>
                </a:solidFill>
              </a:rPr>
              <a:pPr eaLnBrk="0" hangingPunct="0">
                <a:defRPr/>
              </a:pPr>
              <a:t>‹Nr.›</a:t>
            </a:fld>
            <a:endParaRPr lang="en-US" sz="1400">
              <a:solidFill>
                <a:srgbClr val="5E574E"/>
              </a:solidFill>
            </a:endParaRPr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smtClean="0">
                <a:solidFill>
                  <a:srgbClr val="000099"/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>
          <a:xfrm>
            <a:off x="1079500" y="5937250"/>
            <a:ext cx="61722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0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1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2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67614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8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6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573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99288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2432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0185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10228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66999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74718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Kursraster in JgSt 12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Start über Titelleiste –Bildschirmpräsentation –</a:t>
            </a:r>
          </a:p>
          <a:p>
            <a:pPr lvl="0"/>
            <a:r>
              <a:rPr lang="en-US" altLang="de-DE"/>
              <a:t>Bildschirmpräsentation vorführen –</a:t>
            </a:r>
          </a:p>
          <a:p>
            <a:pPr lvl="0"/>
            <a:r>
              <a:rPr lang="en-US" altLang="de-DE"/>
              <a:t>Steuerung Ablauf über Taste ENTER</a:t>
            </a:r>
          </a:p>
          <a:p>
            <a:pPr lvl="4"/>
            <a:endParaRPr lang="en-US" altLang="de-DE"/>
          </a:p>
        </p:txBody>
      </p:sp>
      <p:pic>
        <p:nvPicPr>
          <p:cNvPr id="1028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5937250"/>
            <a:ext cx="79883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Präsentation für die Informationsveranstaltung zur Wahl der Leistungskurse in der Jgst. 10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Kursraster in JgSt 12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Start über Titelleiste –Bildschirmpräsentation –</a:t>
            </a:r>
          </a:p>
          <a:p>
            <a:pPr lvl="0"/>
            <a:r>
              <a:rPr lang="en-US" altLang="de-DE"/>
              <a:t>Bildschirmpräsentation vorführen –</a:t>
            </a:r>
          </a:p>
          <a:p>
            <a:pPr lvl="0"/>
            <a:r>
              <a:rPr lang="en-US" altLang="de-DE"/>
              <a:t>Steuerung Ablauf über Taste ENTER</a:t>
            </a:r>
          </a:p>
          <a:p>
            <a:pPr lvl="4"/>
            <a:endParaRPr lang="en-US" altLang="de-DE"/>
          </a:p>
        </p:txBody>
      </p:sp>
      <p:pic>
        <p:nvPicPr>
          <p:cNvPr id="3076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5937250"/>
            <a:ext cx="79883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72726" name="WordArt 22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7086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APO-GOSt</a:t>
            </a:r>
          </a:p>
        </p:txBody>
      </p:sp>
      <p:sp>
        <p:nvSpPr>
          <p:cNvPr id="72757" name="WordArt 53"/>
          <p:cNvSpPr>
            <a:spLocks noChangeArrowheads="1" noChangeShapeType="1" noTextEdit="1"/>
          </p:cNvSpPr>
          <p:nvPr/>
        </p:nvSpPr>
        <p:spPr bwMode="auto">
          <a:xfrm>
            <a:off x="3722688" y="1979613"/>
            <a:ext cx="2419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(G8  Fassung B)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2771197"/>
            <a:ext cx="3890819" cy="29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95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6" grpId="0" animBg="1"/>
      <p:bldP spid="727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/>
              <a:t>Wochenstunden EF und Q1, Q2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939800" y="1298575"/>
            <a:ext cx="7734300" cy="2062163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3200" b="1"/>
              <a:t>In beiden Jahren der Qualifikations-phase beträgt die Schülerwochen-stundenzahl im Allgemeinen</a:t>
            </a:r>
            <a:br>
              <a:rPr lang="de-DE" altLang="de-DE" sz="3200" b="1"/>
            </a:br>
            <a:r>
              <a:rPr lang="de-DE" altLang="de-DE" sz="3200" b="1">
                <a:solidFill>
                  <a:schemeClr val="accent2"/>
                </a:solidFill>
              </a:rPr>
              <a:t>34 Wochenstunden</a:t>
            </a:r>
            <a:r>
              <a:rPr lang="de-DE" altLang="de-DE" sz="3200" b="1"/>
              <a:t>.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938213" y="3579813"/>
            <a:ext cx="7734300" cy="1592262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3200" b="1"/>
              <a:t>In der gymnasialen Oberstufe muss ein Wochenstundenrahmen von insgesamt </a:t>
            </a:r>
            <a:r>
              <a:rPr lang="de-DE" altLang="de-DE" sz="3200" b="1">
                <a:solidFill>
                  <a:schemeClr val="accent2"/>
                </a:solidFill>
              </a:rPr>
              <a:t>102 Stunden Unterricht</a:t>
            </a:r>
            <a:r>
              <a:rPr lang="de-DE" altLang="de-DE" sz="3200" b="1"/>
              <a:t> erfüllt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 autoUpdateAnimBg="0"/>
      <p:bldP spid="21504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/>
              <a:t>Belegungen Q1.I – Q2.II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939800" y="1938338"/>
            <a:ext cx="7493000" cy="2324100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/>
              <a:t>In der gesamten Qualifikationsphase müssen in der Regel</a:t>
            </a:r>
            <a:r>
              <a:rPr lang="de-DE" altLang="de-DE" sz="3200" b="1">
                <a:solidFill>
                  <a:srgbClr val="FF3300"/>
                </a:solidFill>
              </a:rPr>
              <a:t> 40</a:t>
            </a:r>
            <a:r>
              <a:rPr lang="de-DE" altLang="de-DE" sz="3200" b="1"/>
              <a:t> anrechenbare Kurse (= Kurshalbjahre) belegt werden.</a:t>
            </a:r>
          </a:p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rgbClr val="FF3300"/>
                </a:solidFill>
              </a:rPr>
              <a:t>8 Leistungskurse,  32 Grundkurse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938213" y="3873500"/>
            <a:ext cx="802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50000"/>
              </a:spcBef>
              <a:buFontTx/>
              <a:buChar char="•"/>
            </a:pPr>
            <a:endParaRPr lang="de-DE" altLang="de-DE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nimBg="1" autoUpdateAnimBg="0"/>
      <p:bldP spid="22118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5486400" y="1087438"/>
            <a:ext cx="3381375" cy="4779962"/>
          </a:xfrm>
          <a:prstGeom prst="rect">
            <a:avLst/>
          </a:prstGeom>
          <a:solidFill>
            <a:srgbClr val="CCFF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10000" y="1066800"/>
            <a:ext cx="1679575" cy="47244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7820025" cy="636588"/>
          </a:xfrm>
        </p:spPr>
        <p:txBody>
          <a:bodyPr/>
          <a:lstStyle/>
          <a:p>
            <a:r>
              <a:rPr lang="de-DE" altLang="de-DE" i="1"/>
              <a:t>Mindestbelegungen Q1.I – Q2.II</a:t>
            </a:r>
            <a:r>
              <a:rPr lang="de-DE" altLang="de-DE" sz="2800" i="1"/>
              <a:t>  </a:t>
            </a:r>
            <a:endParaRPr lang="de-DE" altLang="de-DE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19350" y="1417638"/>
            <a:ext cx="14081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Mathematik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4788" y="2611438"/>
            <a:ext cx="363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Geschichte/Sozialwiss./Erdkunde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4572000"/>
            <a:ext cx="384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 Kunst/Musik oder Literatur (in Q1)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146175" y="3802063"/>
            <a:ext cx="268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Biologie/Physik/Chemie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44550" y="3008313"/>
            <a:ext cx="294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zus. Geschichte (3 stündig)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798763" y="1814513"/>
            <a:ext cx="1016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Deutsch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206625" y="2209800"/>
            <a:ext cx="162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Fremdsprache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58775" y="181451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58775" y="339883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58775" y="379571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58775" y="419258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58775" y="498475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304800" y="5791200"/>
            <a:ext cx="8583613" cy="111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358775" y="4587875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358775" y="260826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358775" y="300355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3811588" y="1066800"/>
            <a:ext cx="11112" cy="47545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4648200" y="1222375"/>
            <a:ext cx="19050" cy="4568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5486400" y="1066800"/>
            <a:ext cx="0" cy="472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6324600" y="1222375"/>
            <a:ext cx="47625" cy="4568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7239000" y="1222375"/>
            <a:ext cx="0" cy="4568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8001000" y="1222375"/>
            <a:ext cx="0" cy="45799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8867775" y="1123950"/>
            <a:ext cx="0" cy="46783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358775" y="141763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3827463" y="1044000"/>
            <a:ext cx="698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EF.I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4667250" y="1044000"/>
            <a:ext cx="801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EF.II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507038" y="10440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Q1.I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346825" y="1044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Q1.II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186613" y="10440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Q2.I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8026400" y="1044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Q2.II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810000" y="5029200"/>
            <a:ext cx="5040313" cy="374650"/>
            <a:chOff x="2400" y="3168"/>
            <a:chExt cx="3175" cy="236"/>
          </a:xfrm>
        </p:grpSpPr>
        <p:sp>
          <p:nvSpPr>
            <p:cNvPr id="34889" name="Rectangle 36"/>
            <p:cNvSpPr>
              <a:spLocks noChangeArrowheads="1"/>
            </p:cNvSpPr>
            <p:nvPr/>
          </p:nvSpPr>
          <p:spPr bwMode="auto">
            <a:xfrm>
              <a:off x="2400" y="3227"/>
              <a:ext cx="2932" cy="11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90" name="AutoShape 37"/>
            <p:cNvSpPr>
              <a:spLocks noChangeArrowheads="1"/>
            </p:cNvSpPr>
            <p:nvPr/>
          </p:nvSpPr>
          <p:spPr bwMode="auto">
            <a:xfrm>
              <a:off x="4516" y="3168"/>
              <a:ext cx="1059" cy="236"/>
            </a:xfrm>
            <a:prstGeom prst="rightArrow">
              <a:avLst>
                <a:gd name="adj1" fmla="val 50000"/>
                <a:gd name="adj2" fmla="val 112182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810000" y="5486400"/>
            <a:ext cx="5040313" cy="304800"/>
            <a:chOff x="2411" y="3543"/>
            <a:chExt cx="3175" cy="203"/>
          </a:xfrm>
        </p:grpSpPr>
        <p:sp>
          <p:nvSpPr>
            <p:cNvPr id="34887" name="AutoShape 39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88" name="Rectangle 40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827463" y="2643188"/>
            <a:ext cx="5040312" cy="304800"/>
            <a:chOff x="2411" y="3543"/>
            <a:chExt cx="3175" cy="203"/>
          </a:xfrm>
        </p:grpSpPr>
        <p:sp>
          <p:nvSpPr>
            <p:cNvPr id="34885" name="AutoShape 42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86" name="Rectangle 43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817938" y="3811588"/>
            <a:ext cx="5070475" cy="304800"/>
            <a:chOff x="2411" y="3543"/>
            <a:chExt cx="3175" cy="203"/>
          </a:xfrm>
        </p:grpSpPr>
        <p:sp>
          <p:nvSpPr>
            <p:cNvPr id="34883" name="AutoShape 45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84" name="Rectangle 46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827463" y="1482725"/>
            <a:ext cx="5040312" cy="1082675"/>
            <a:chOff x="2411" y="989"/>
            <a:chExt cx="3175" cy="722"/>
          </a:xfrm>
        </p:grpSpPr>
        <p:grpSp>
          <p:nvGrpSpPr>
            <p:cNvPr id="34874" name="Group 48"/>
            <p:cNvGrpSpPr>
              <a:grpSpLocks/>
            </p:cNvGrpSpPr>
            <p:nvPr/>
          </p:nvGrpSpPr>
          <p:grpSpPr bwMode="auto">
            <a:xfrm>
              <a:off x="2411" y="989"/>
              <a:ext cx="3175" cy="203"/>
              <a:chOff x="2411" y="3543"/>
              <a:chExt cx="3175" cy="203"/>
            </a:xfrm>
          </p:grpSpPr>
          <p:sp>
            <p:nvSpPr>
              <p:cNvPr id="34881" name="AutoShape 49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882" name="Rectangle 50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4875" name="Group 51"/>
            <p:cNvGrpSpPr>
              <a:grpSpLocks/>
            </p:cNvGrpSpPr>
            <p:nvPr/>
          </p:nvGrpSpPr>
          <p:grpSpPr bwMode="auto">
            <a:xfrm>
              <a:off x="2411" y="1248"/>
              <a:ext cx="3175" cy="203"/>
              <a:chOff x="2411" y="3543"/>
              <a:chExt cx="3175" cy="203"/>
            </a:xfrm>
          </p:grpSpPr>
          <p:sp>
            <p:nvSpPr>
              <p:cNvPr id="34879" name="AutoShape 52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880" name="Rectangle 53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4876" name="Group 54"/>
            <p:cNvGrpSpPr>
              <a:grpSpLocks/>
            </p:cNvGrpSpPr>
            <p:nvPr/>
          </p:nvGrpSpPr>
          <p:grpSpPr bwMode="auto">
            <a:xfrm>
              <a:off x="2411" y="1508"/>
              <a:ext cx="3175" cy="203"/>
              <a:chOff x="2411" y="3543"/>
              <a:chExt cx="3175" cy="203"/>
            </a:xfrm>
          </p:grpSpPr>
          <p:sp>
            <p:nvSpPr>
              <p:cNvPr id="34877" name="AutoShape 55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878" name="Rectangle 56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914400" y="2209800"/>
            <a:ext cx="4606925" cy="396875"/>
            <a:chOff x="576" y="1392"/>
            <a:chExt cx="2902" cy="250"/>
          </a:xfrm>
        </p:grpSpPr>
        <p:sp>
          <p:nvSpPr>
            <p:cNvPr id="34872" name="Text Box 58"/>
            <p:cNvSpPr txBox="1">
              <a:spLocks noChangeArrowheads="1"/>
            </p:cNvSpPr>
            <p:nvPr/>
          </p:nvSpPr>
          <p:spPr bwMode="auto">
            <a:xfrm>
              <a:off x="576" y="1392"/>
              <a:ext cx="9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2000"/>
                <a:t>fortgeführte</a:t>
              </a:r>
            </a:p>
          </p:txBody>
        </p:sp>
        <p:sp>
          <p:nvSpPr>
            <p:cNvPr id="34873" name="AutoShape 59" descr="Kugeln"/>
            <p:cNvSpPr>
              <a:spLocks noChangeArrowheads="1"/>
            </p:cNvSpPr>
            <p:nvPr/>
          </p:nvSpPr>
          <p:spPr bwMode="auto">
            <a:xfrm>
              <a:off x="2419" y="1424"/>
              <a:ext cx="1059" cy="192"/>
            </a:xfrm>
            <a:prstGeom prst="rightArrow">
              <a:avLst>
                <a:gd name="adj1" fmla="val 50000"/>
                <a:gd name="adj2" fmla="val 137891"/>
              </a:avLst>
            </a:prstGeom>
            <a:pattFill prst="sphere">
              <a:fgClr>
                <a:srgbClr val="CC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17148" name="AutoShape 60"/>
          <p:cNvSpPr>
            <a:spLocks noChangeArrowheads="1"/>
          </p:cNvSpPr>
          <p:nvPr/>
        </p:nvSpPr>
        <p:spPr bwMode="auto">
          <a:xfrm>
            <a:off x="3822700" y="4629150"/>
            <a:ext cx="3444875" cy="347663"/>
          </a:xfrm>
          <a:prstGeom prst="rightArrow">
            <a:avLst>
              <a:gd name="adj1" fmla="val 55056"/>
              <a:gd name="adj2" fmla="val 118262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17149" name="AutoShape 61" descr="Kugeln"/>
          <p:cNvSpPr>
            <a:spLocks noChangeArrowheads="1"/>
          </p:cNvSpPr>
          <p:nvPr/>
        </p:nvSpPr>
        <p:spPr bwMode="auto">
          <a:xfrm>
            <a:off x="3822700" y="4613275"/>
            <a:ext cx="1731963" cy="363538"/>
          </a:xfrm>
          <a:prstGeom prst="rightArrow">
            <a:avLst>
              <a:gd name="adj1" fmla="val 50000"/>
              <a:gd name="adj2" fmla="val 119105"/>
            </a:avLst>
          </a:prstGeom>
          <a:pattFill prst="sphere">
            <a:fgClr>
              <a:srgbClr val="CC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4859" name="Text Box 62"/>
          <p:cNvSpPr txBox="1">
            <a:spLocks noChangeArrowheads="1"/>
          </p:cNvSpPr>
          <p:nvPr/>
        </p:nvSpPr>
        <p:spPr bwMode="auto">
          <a:xfrm>
            <a:off x="2057400" y="5029200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Religionslehre</a:t>
            </a:r>
          </a:p>
        </p:txBody>
      </p:sp>
      <p:sp>
        <p:nvSpPr>
          <p:cNvPr id="34860" name="Line 63"/>
          <p:cNvSpPr>
            <a:spLocks noChangeShapeType="1"/>
          </p:cNvSpPr>
          <p:nvPr/>
        </p:nvSpPr>
        <p:spPr bwMode="auto">
          <a:xfrm>
            <a:off x="358775" y="220980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152" name="AutoShape 64" descr="Gitter"/>
          <p:cNvSpPr>
            <a:spLocks noChangeArrowheads="1"/>
          </p:cNvSpPr>
          <p:nvPr/>
        </p:nvSpPr>
        <p:spPr bwMode="auto">
          <a:xfrm>
            <a:off x="7237413" y="3033713"/>
            <a:ext cx="1630362" cy="304800"/>
          </a:xfrm>
          <a:prstGeom prst="rightArrow">
            <a:avLst>
              <a:gd name="adj1" fmla="val 50000"/>
              <a:gd name="adj2" fmla="val 133724"/>
            </a:avLst>
          </a:prstGeom>
          <a:pattFill prst="trellis">
            <a:fgClr>
              <a:srgbClr val="CC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4862" name="Text Box 65"/>
          <p:cNvSpPr txBox="1">
            <a:spLocks noChangeArrowheads="1"/>
          </p:cNvSpPr>
          <p:nvPr/>
        </p:nvSpPr>
        <p:spPr bwMode="auto">
          <a:xfrm>
            <a:off x="844550" y="3392488"/>
            <a:ext cx="299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zus. Sozialwiss. (3 stündig)</a:t>
            </a:r>
          </a:p>
        </p:txBody>
      </p:sp>
      <p:sp>
        <p:nvSpPr>
          <p:cNvPr id="217154" name="AutoShape 66" descr="Gitter"/>
          <p:cNvSpPr>
            <a:spLocks noChangeArrowheads="1"/>
          </p:cNvSpPr>
          <p:nvPr/>
        </p:nvSpPr>
        <p:spPr bwMode="auto">
          <a:xfrm>
            <a:off x="7231063" y="3422650"/>
            <a:ext cx="1636712" cy="303213"/>
          </a:xfrm>
          <a:prstGeom prst="rightArrow">
            <a:avLst>
              <a:gd name="adj1" fmla="val 50000"/>
              <a:gd name="adj2" fmla="val 133423"/>
            </a:avLst>
          </a:prstGeom>
          <a:pattFill prst="trellis">
            <a:fgClr>
              <a:srgbClr val="CC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4864" name="Line 67"/>
          <p:cNvSpPr>
            <a:spLocks noChangeShapeType="1"/>
          </p:cNvSpPr>
          <p:nvPr/>
        </p:nvSpPr>
        <p:spPr bwMode="auto">
          <a:xfrm flipV="1">
            <a:off x="228600" y="5410200"/>
            <a:ext cx="861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5" name="Text Box 68"/>
          <p:cNvSpPr txBox="1">
            <a:spLocks noChangeArrowheads="1"/>
          </p:cNvSpPr>
          <p:nvPr/>
        </p:nvSpPr>
        <p:spPr bwMode="auto">
          <a:xfrm>
            <a:off x="2362200" y="5334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4866" name="Text Box 69"/>
          <p:cNvSpPr txBox="1">
            <a:spLocks noChangeArrowheads="1"/>
          </p:cNvSpPr>
          <p:nvPr/>
        </p:nvSpPr>
        <p:spPr bwMode="auto">
          <a:xfrm>
            <a:off x="2955925" y="5424488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/>
              <a:t>Sport</a:t>
            </a:r>
          </a:p>
        </p:txBody>
      </p:sp>
      <p:sp>
        <p:nvSpPr>
          <p:cNvPr id="34867" name="Text Box 70"/>
          <p:cNvSpPr txBox="1">
            <a:spLocks noChangeArrowheads="1"/>
          </p:cNvSpPr>
          <p:nvPr/>
        </p:nvSpPr>
        <p:spPr bwMode="auto">
          <a:xfrm>
            <a:off x="457200" y="41910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4868" name="Text Box 71"/>
          <p:cNvSpPr txBox="1">
            <a:spLocks noChangeArrowheads="1"/>
          </p:cNvSpPr>
          <p:nvPr/>
        </p:nvSpPr>
        <p:spPr bwMode="auto">
          <a:xfrm>
            <a:off x="533400" y="4191000"/>
            <a:ext cx="3215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/>
              <a:t>2.Fremdsp. oder 2.Naturwiss.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3822700" y="4267200"/>
            <a:ext cx="5103813" cy="304800"/>
            <a:chOff x="2411" y="3543"/>
            <a:chExt cx="3175" cy="203"/>
          </a:xfrm>
        </p:grpSpPr>
        <p:sp>
          <p:nvSpPr>
            <p:cNvPr id="34870" name="AutoShape 73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71" name="Rectangle 74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48" grpId="0" animBg="1"/>
      <p:bldP spid="217149" grpId="0" animBg="1"/>
      <p:bldP spid="217152" grpId="0" animBg="1"/>
      <p:bldP spid="217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Wahl der Abiturfächer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719138" y="1438275"/>
            <a:ext cx="8255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i="1"/>
              <a:t>1.</a:t>
            </a:r>
            <a:r>
              <a:rPr lang="de-DE" altLang="de-DE" sz="2800" b="1"/>
              <a:t> Die vier Fächer der Abiturprüfung müssen die </a:t>
            </a:r>
            <a:r>
              <a:rPr lang="de-DE" altLang="de-DE" sz="2800" b="1">
                <a:solidFill>
                  <a:schemeClr val="accent2"/>
                </a:solidFill>
              </a:rPr>
              <a:t>drei</a:t>
            </a:r>
            <a:r>
              <a:rPr lang="de-DE" altLang="de-DE" sz="2800" b="1"/>
              <a:t> Aufgabenfelder abdecken.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719138" y="2517775"/>
            <a:ext cx="77851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i="1"/>
              <a:t>2.</a:t>
            </a:r>
            <a:r>
              <a:rPr lang="de-DE" altLang="de-DE" sz="2800" b="1"/>
              <a:t> Unter den vier Abiturfächern müssen </a:t>
            </a:r>
            <a:r>
              <a:rPr lang="de-DE" altLang="de-DE" sz="2800" b="1">
                <a:solidFill>
                  <a:schemeClr val="accent2"/>
                </a:solidFill>
              </a:rPr>
              <a:t>zwei</a:t>
            </a:r>
            <a:r>
              <a:rPr lang="de-DE" altLang="de-DE" sz="2800" b="1"/>
              <a:t> der Fächer </a:t>
            </a:r>
            <a:r>
              <a:rPr lang="de-DE" altLang="de-DE" sz="2800" b="1">
                <a:solidFill>
                  <a:srgbClr val="0000FF"/>
                </a:solidFill>
              </a:rPr>
              <a:t>Deutsch, Mathematik und Fremd-sprache</a:t>
            </a:r>
            <a:r>
              <a:rPr lang="de-DE" altLang="de-DE" sz="2800" b="1"/>
              <a:t> sein.</a:t>
            </a:r>
          </a:p>
          <a:p>
            <a:pPr>
              <a:spcBef>
                <a:spcPct val="30000"/>
              </a:spcBef>
            </a:pPr>
            <a:r>
              <a:rPr lang="de-DE" altLang="de-DE" sz="2800" b="1"/>
              <a:t>	</a:t>
            </a:r>
            <a:r>
              <a:rPr lang="de-DE" altLang="de-DE" sz="2800" b="1">
                <a:solidFill>
                  <a:schemeClr val="accent2"/>
                </a:solidFill>
              </a:rPr>
              <a:t>(d.h. zwei Naturwissenschaften oder </a:t>
            </a:r>
            <a:br>
              <a:rPr lang="de-DE" altLang="de-DE" sz="2800" b="1">
                <a:solidFill>
                  <a:schemeClr val="accent2"/>
                </a:solidFill>
              </a:rPr>
            </a:br>
            <a:r>
              <a:rPr lang="de-DE" altLang="de-DE" sz="2800" b="1">
                <a:solidFill>
                  <a:schemeClr val="accent2"/>
                </a:solidFill>
              </a:rPr>
              <a:t>Naturwissenschaft + Kunst / Musik</a:t>
            </a:r>
            <a:br>
              <a:rPr lang="de-DE" altLang="de-DE" sz="2800" b="1">
                <a:solidFill>
                  <a:schemeClr val="accent2"/>
                </a:solidFill>
              </a:rPr>
            </a:br>
            <a:r>
              <a:rPr lang="de-DE" altLang="de-DE" sz="2800" b="1">
                <a:solidFill>
                  <a:schemeClr val="accent2"/>
                </a:solidFill>
              </a:rPr>
              <a:t> ist im Abitur ausgeschlossen.)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  <p:bldP spid="2273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Wahl der Abiturfächer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898525" y="1258888"/>
            <a:ext cx="7835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/>
              <a:t>Folgende Abiturfachkombinationen bedingen </a:t>
            </a:r>
            <a:r>
              <a:rPr lang="de-DE" altLang="de-DE" sz="3200" b="1">
                <a:solidFill>
                  <a:srgbClr val="0000FF"/>
                </a:solidFill>
              </a:rPr>
              <a:t>Mathematik</a:t>
            </a:r>
            <a:r>
              <a:rPr lang="de-DE" altLang="de-DE" sz="3200" b="1"/>
              <a:t> als Abiturfach: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898525" y="2517775"/>
            <a:ext cx="7378700" cy="7016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indent="-571500" eaLnBrk="0" hangingPunct="0">
              <a:spcBef>
                <a:spcPct val="50000"/>
              </a:spcBef>
              <a:defRPr/>
            </a:pPr>
            <a:r>
              <a:rPr lang="de-DE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de-DE" sz="3600" b="1">
                <a:solidFill>
                  <a:schemeClr val="accent2"/>
                </a:solidFill>
              </a:rPr>
              <a:t> </a:t>
            </a:r>
            <a:r>
              <a:rPr lang="de-DE" sz="3200" b="1">
                <a:solidFill>
                  <a:schemeClr val="accent2"/>
                </a:solidFill>
              </a:rPr>
              <a:t>Kunst oder Musik</a:t>
            </a:r>
            <a:r>
              <a:rPr lang="de-DE" sz="3200" b="1"/>
              <a:t> als Abiturfach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898525" y="3417888"/>
            <a:ext cx="7708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2.</a:t>
            </a:r>
            <a:r>
              <a:rPr lang="de-DE" altLang="de-DE" sz="3600" b="1"/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Zwei Fremdsprachen</a:t>
            </a:r>
            <a:r>
              <a:rPr lang="de-DE" altLang="de-DE" sz="3200" b="1"/>
              <a:t> als Abiturfächer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898525" y="4318000"/>
            <a:ext cx="803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3.</a:t>
            </a:r>
            <a:r>
              <a:rPr lang="de-DE" altLang="de-DE" sz="2800" b="1"/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Zwei Gesellschaftswiss.</a:t>
            </a:r>
            <a:r>
              <a:rPr lang="de-DE" altLang="de-DE" sz="3200" b="1"/>
              <a:t> als Abiturfächer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utoUpdateAnimBg="0"/>
      <p:bldP spid="228356" grpId="0" autoUpdateAnimBg="0"/>
      <p:bldP spid="228357" grpId="0" autoUpdateAnimBg="0"/>
      <p:bldP spid="22835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Klausuren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98525" y="15113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 u="sng">
                <a:solidFill>
                  <a:srgbClr val="000099"/>
                </a:solidFill>
              </a:rPr>
              <a:t>Qualifikationsphase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898525" y="2252663"/>
            <a:ext cx="8089900" cy="8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b="1" dirty="0"/>
              <a:t>1.-3. Abiturfach bis </a:t>
            </a:r>
            <a:r>
              <a:rPr lang="de-DE" altLang="de-DE" b="1" dirty="0">
                <a:solidFill>
                  <a:srgbClr val="FF0000"/>
                </a:solidFill>
              </a:rPr>
              <a:t>Q2.II</a:t>
            </a:r>
            <a:r>
              <a:rPr lang="de-DE" altLang="de-DE" b="1" dirty="0"/>
              <a:t> </a:t>
            </a:r>
            <a:r>
              <a:rPr lang="de-DE" altLang="de-DE" b="1" dirty="0" smtClean="0"/>
              <a:t>einschließlich</a:t>
            </a:r>
            <a:endParaRPr lang="de-DE" altLang="de-DE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b="1" dirty="0"/>
              <a:t>	4. Abiturfach bis </a:t>
            </a:r>
            <a:r>
              <a:rPr lang="de-DE" altLang="de-DE" b="1" dirty="0">
                <a:solidFill>
                  <a:srgbClr val="FF0000"/>
                </a:solidFill>
              </a:rPr>
              <a:t>Q2.I</a:t>
            </a:r>
            <a:r>
              <a:rPr lang="de-DE" altLang="de-DE" b="1" dirty="0"/>
              <a:t> </a:t>
            </a:r>
            <a:r>
              <a:rPr lang="de-DE" altLang="de-DE" b="1" dirty="0" smtClean="0"/>
              <a:t>einschließlich</a:t>
            </a:r>
            <a:endParaRPr lang="de-DE" altLang="de-DE" b="1" dirty="0"/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898525" y="3281363"/>
            <a:ext cx="7620000" cy="18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4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 u="sng" dirty="0">
                <a:solidFill>
                  <a:srgbClr val="000099"/>
                </a:solidFill>
              </a:rPr>
              <a:t>falls nicht Abiturfach:</a:t>
            </a:r>
          </a:p>
          <a:p>
            <a:r>
              <a:rPr lang="de-DE" altLang="de-DE" b="1" dirty="0"/>
              <a:t>Deutsch, eine Fremdsprache, in EF neu einsetzende Fremdsprache, Mathematik, 9. Pflichtfach aus EF</a:t>
            </a:r>
            <a:br>
              <a:rPr lang="de-DE" altLang="de-DE" b="1" dirty="0"/>
            </a:br>
            <a:r>
              <a:rPr lang="de-DE" altLang="de-DE" b="1" dirty="0"/>
              <a:t>bis </a:t>
            </a:r>
            <a:r>
              <a:rPr lang="de-DE" altLang="de-DE" b="1" dirty="0">
                <a:solidFill>
                  <a:srgbClr val="FF0000"/>
                </a:solidFill>
              </a:rPr>
              <a:t>Q2.I</a:t>
            </a:r>
            <a:r>
              <a:rPr lang="de-DE" altLang="de-DE" b="1" dirty="0"/>
              <a:t> einschließlich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autoUpdateAnimBg="0"/>
      <p:bldP spid="149514" grpId="0" autoUpdateAnimBg="0"/>
      <p:bldP spid="14951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FACHARBEIT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898525" y="1066800"/>
            <a:ext cx="7620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/>
              <a:t>Sie ersetzt die 1. Klausur in einem Klausurfach der JST Q1.II.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de-DE" altLang="de-DE" sz="2000" b="1"/>
              <a:t> 	Sie dient dazu, Schülerinnen und Schüler mit Prinzipien 	und Formen selbstständigen, wissenschaftspropädeutischen 	Lernens vertraut zu machen. 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de-DE" altLang="de-DE" sz="2000" b="1"/>
              <a:t> 	Ziel der Facharbeit ist es, dass Schülerinnen und Schüler 	beispielhaft lernen, was eine wissenschaftliche Arbeit ist 	und wie man sie verfasst. 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de-DE" altLang="de-DE" sz="2000" b="1"/>
              <a:t> 	Sie hat im Textteil einen Umfang von ca. 12 Seiten und 	muss mit einem Textverarbeitungsprogramm 	angefertigt werden.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lang="de-DE" altLang="de-DE" sz="2000" b="1"/>
              <a:t> 	Die Schule bereitet die Schülerinnen und Schüler 	angemessen auf  	die Facharbeit vor und hilft durch 	Beratung bei der Anfertigung.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KOOPERATION im LK-Bereich</a:t>
            </a:r>
          </a:p>
        </p:txBody>
      </p:sp>
      <p:pic>
        <p:nvPicPr>
          <p:cNvPr id="40963" name="Picture 3" descr="PE03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895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28800" y="30480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/>
              <a:t>SAG</a:t>
            </a:r>
          </a:p>
        </p:txBody>
      </p:sp>
      <p:pic>
        <p:nvPicPr>
          <p:cNvPr id="222213" name="Picture 5" descr="TN00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Picture 6" descr="TN00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248400" y="18288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Kardinal-Frings-Gymnasium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Liebfrauenschule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utoUpdateAnimBg="0"/>
      <p:bldP spid="2222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62000" y="250825"/>
            <a:ext cx="75501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3200">
                <a:latin typeface="Arial Black"/>
              </a:rPr>
              <a:t>Vorteile der Kooperation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584200" y="4648200"/>
            <a:ext cx="8293100" cy="8223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Durch die Kooperation mit den beiden anderen Schulen, kann fast jede Leistungskurskombination angeboten werden.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622300" y="1409700"/>
            <a:ext cx="8039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Die Schule muss kein festes Leistungskursraster anbieten, (wie viele andere Schulen), sondern die Schülerinnen wählen ihre Leistungskurskombination frei. 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622300" y="2806700"/>
            <a:ext cx="807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In einer Kooperationssitzung aller drei Schulen wird ein Leistungskursraster aufgestellt, so dass möglichst alle gewählten Leistungskurskombinationen realisiert werden können.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 autoUpdateAnimBg="0"/>
      <p:bldP spid="184324" grpId="0" build="p" autoUpdateAnimBg="0"/>
      <p:bldP spid="18432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graphicFrame>
        <p:nvGraphicFramePr>
          <p:cNvPr id="183935" name="Group 6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70199"/>
              </p:ext>
            </p:extLst>
          </p:nvPr>
        </p:nvGraphicFramePr>
        <p:xfrm>
          <a:off x="360363" y="1838325"/>
          <a:ext cx="8428038" cy="1079500"/>
        </p:xfrm>
        <a:graphic>
          <a:graphicData uri="http://schemas.openxmlformats.org/drawingml/2006/table">
            <a:tbl>
              <a:tblPr/>
              <a:tblGrid>
                <a:gridCol w="97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8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09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4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A-Block</a:t>
                      </a:r>
                    </a:p>
                  </a:txBody>
                  <a:tcPr marL="107988" marR="91430" marT="45742" marB="4574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Erdkunde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Geschichte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Sozialwiss</a:t>
                      </a: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B-Block</a:t>
                      </a:r>
                    </a:p>
                  </a:txBody>
                  <a:tcPr marL="107988" marR="91430" marT="45742" marB="4574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Französisch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7988" marR="91430" marT="45742" marB="45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3435" name="Text Box 139"/>
          <p:cNvSpPr txBox="1">
            <a:spLocks noChangeArrowheads="1"/>
          </p:cNvSpPr>
          <p:nvPr/>
        </p:nvSpPr>
        <p:spPr bwMode="auto">
          <a:xfrm>
            <a:off x="360363" y="14382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SAG</a:t>
            </a:r>
          </a:p>
        </p:txBody>
      </p:sp>
      <p:sp>
        <p:nvSpPr>
          <p:cNvPr id="183436" name="Text Box 140"/>
          <p:cNvSpPr txBox="1">
            <a:spLocks noChangeArrowheads="1"/>
          </p:cNvSpPr>
          <p:nvPr/>
        </p:nvSpPr>
        <p:spPr bwMode="auto">
          <a:xfrm>
            <a:off x="360363" y="2878138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KFG</a:t>
            </a:r>
          </a:p>
        </p:txBody>
      </p:sp>
      <p:sp>
        <p:nvSpPr>
          <p:cNvPr id="183437" name="Text Box 141"/>
          <p:cNvSpPr txBox="1">
            <a:spLocks noChangeArrowheads="1"/>
          </p:cNvSpPr>
          <p:nvPr/>
        </p:nvSpPr>
        <p:spPr bwMode="auto">
          <a:xfrm>
            <a:off x="360363" y="42814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LFS</a:t>
            </a:r>
          </a:p>
        </p:txBody>
      </p:sp>
      <p:graphicFrame>
        <p:nvGraphicFramePr>
          <p:cNvPr id="183937" name="Group 6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4191"/>
              </p:ext>
            </p:extLst>
          </p:nvPr>
        </p:nvGraphicFramePr>
        <p:xfrm>
          <a:off x="360362" y="3286125"/>
          <a:ext cx="8428038" cy="1036638"/>
        </p:xfrm>
        <a:graphic>
          <a:graphicData uri="http://schemas.openxmlformats.org/drawingml/2006/table">
            <a:tbl>
              <a:tblPr/>
              <a:tblGrid>
                <a:gridCol w="978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0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A-Block</a:t>
                      </a:r>
                    </a:p>
                  </a:txBody>
                  <a:tcPr marL="91430" marR="91430" marT="45734" marB="4573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B-Block</a:t>
                      </a:r>
                    </a:p>
                  </a:txBody>
                  <a:tcPr marL="91430" marR="91430" marT="45734" marB="4573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Erdkunde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Sozialwiss</a:t>
                      </a: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Physik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3939" name="Group 6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66646"/>
              </p:ext>
            </p:extLst>
          </p:nvPr>
        </p:nvGraphicFramePr>
        <p:xfrm>
          <a:off x="360362" y="4695825"/>
          <a:ext cx="8428038" cy="1036638"/>
        </p:xfrm>
        <a:graphic>
          <a:graphicData uri="http://schemas.openxmlformats.org/drawingml/2006/table">
            <a:tbl>
              <a:tblPr/>
              <a:tblGrid>
                <a:gridCol w="969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A-Block</a:t>
                      </a:r>
                    </a:p>
                  </a:txBody>
                  <a:tcPr marL="91431" marR="91431" marT="45734" marB="4573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</a:t>
                      </a: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B-Block</a:t>
                      </a:r>
                    </a:p>
                  </a:txBody>
                  <a:tcPr marL="91431" marR="91431" marT="45734" marB="4573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Erdkunde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Geschichte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Biologie</a:t>
                      </a: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1" lang="de-DE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Ernährungsl</a:t>
                      </a:r>
                      <a:r>
                        <a:rPr kumimoji="1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endParaRPr kumimoji="1" 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34" marB="457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100" name="Text Box 228"/>
          <p:cNvSpPr txBox="1">
            <a:spLocks noChangeArrowheads="1"/>
          </p:cNvSpPr>
          <p:nvPr/>
        </p:nvSpPr>
        <p:spPr bwMode="auto">
          <a:xfrm>
            <a:off x="1485900" y="469900"/>
            <a:ext cx="730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dirty="0">
                <a:latin typeface="Arial Black"/>
              </a:rPr>
              <a:t>Kursraster der Leistungskurse in der jetzigen </a:t>
            </a:r>
            <a:r>
              <a:rPr lang="de-DE" altLang="de-DE" sz="3200" dirty="0" err="1">
                <a:latin typeface="Arial Black"/>
              </a:rPr>
              <a:t>JgSt</a:t>
            </a:r>
            <a:r>
              <a:rPr lang="de-DE" altLang="de-DE" sz="3200" dirty="0">
                <a:latin typeface="Arial Black"/>
              </a:rPr>
              <a:t>. Q1 (11)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35" grpId="0" autoUpdateAnimBg="0"/>
      <p:bldP spid="183436" grpId="0" autoUpdateAnimBg="0"/>
      <p:bldP spid="18343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1263" y="250825"/>
            <a:ext cx="7551737" cy="660400"/>
          </a:xfrm>
        </p:spPr>
        <p:txBody>
          <a:bodyPr/>
          <a:lstStyle/>
          <a:p>
            <a:r>
              <a:rPr lang="de-DE" altLang="de-DE"/>
              <a:t>Phasen der Ausbildung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75000" y="2501900"/>
            <a:ext cx="723900" cy="3035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23925" y="4408488"/>
            <a:ext cx="7439025" cy="13477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53336" y="4638675"/>
            <a:ext cx="2178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 dirty="0">
                <a:solidFill>
                  <a:srgbClr val="FFFFCC"/>
                </a:solidFill>
              </a:rPr>
              <a:t>Einführungs-   </a:t>
            </a:r>
          </a:p>
          <a:p>
            <a:pPr algn="r"/>
            <a:r>
              <a:rPr kumimoji="0" lang="de-DE" altLang="de-DE" b="1" dirty="0" err="1">
                <a:solidFill>
                  <a:srgbClr val="FFFFCC"/>
                </a:solidFill>
              </a:rPr>
              <a:t>phase</a:t>
            </a:r>
            <a:r>
              <a:rPr kumimoji="0" lang="de-DE" altLang="de-DE" b="1" dirty="0">
                <a:solidFill>
                  <a:srgbClr val="FFFFCC"/>
                </a:solidFill>
              </a:rPr>
              <a:t>  (EF)      </a:t>
            </a:r>
            <a:endParaRPr kumimoji="0" lang="de-DE" altLang="de-DE" sz="2000" dirty="0">
              <a:solidFill>
                <a:srgbClr val="000099"/>
              </a:solidFill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919163" y="3890963"/>
            <a:ext cx="7442200" cy="52863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919163" y="2538413"/>
            <a:ext cx="7442200" cy="1347787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919163" y="1973263"/>
            <a:ext cx="7435850" cy="52863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384674" y="4514850"/>
            <a:ext cx="323056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de-DE" sz="40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11 Grundkurse</a:t>
            </a:r>
            <a:endParaRPr kumimoji="0" lang="de-DE" sz="4000" dirty="0">
              <a:solidFill>
                <a:srgbClr val="000000"/>
              </a:solidFill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230313" y="38862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000000"/>
                </a:solidFill>
              </a:rPr>
              <a:t>Versetzung</a:t>
            </a:r>
            <a:endParaRPr kumimoji="0" lang="de-DE" altLang="de-DE" sz="2000">
              <a:solidFill>
                <a:srgbClr val="000000"/>
              </a:solidFill>
            </a:endParaRP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936625" y="4406900"/>
            <a:ext cx="742632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914400" y="2819400"/>
            <a:ext cx="214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FFFFCC"/>
                </a:solidFill>
              </a:rPr>
              <a:t>Qualifikations-</a:t>
            </a:r>
          </a:p>
          <a:p>
            <a:pPr algn="r"/>
            <a:r>
              <a:rPr kumimoji="0" lang="de-DE" altLang="de-DE" b="1">
                <a:solidFill>
                  <a:srgbClr val="FFFFCC"/>
                </a:solidFill>
              </a:rPr>
              <a:t>phase (Q1, Q2)</a:t>
            </a:r>
            <a:endParaRPr kumimoji="0" lang="de-DE" altLang="de-DE" sz="2000">
              <a:solidFill>
                <a:srgbClr val="FFFFCC"/>
              </a:solidFill>
            </a:endParaRP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947738" y="3868738"/>
            <a:ext cx="739457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1504950" y="20081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000000"/>
                </a:solidFill>
              </a:rPr>
              <a:t>Zulassung</a:t>
            </a:r>
            <a:endParaRPr kumimoji="0" lang="de-DE" altLang="de-DE" sz="2000">
              <a:solidFill>
                <a:srgbClr val="000000"/>
              </a:solidFill>
            </a:endParaRP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936625" y="2498725"/>
            <a:ext cx="740727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3892550" y="5184775"/>
            <a:ext cx="4356100" cy="492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de-DE" sz="32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Kontinuitätsprinzip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49963" y="2509838"/>
            <a:ext cx="1565275" cy="1903412"/>
            <a:chOff x="4213" y="1664"/>
            <a:chExt cx="986" cy="1433"/>
          </a:xfrm>
          <a:solidFill>
            <a:schemeClr val="bg1">
              <a:lumMod val="85000"/>
            </a:schemeClr>
          </a:solidFill>
        </p:grpSpPr>
        <p:sp>
          <p:nvSpPr>
            <p:cNvPr id="17450" name="AutoShape 18"/>
            <p:cNvSpPr>
              <a:spLocks noChangeArrowheads="1"/>
            </p:cNvSpPr>
            <p:nvPr/>
          </p:nvSpPr>
          <p:spPr bwMode="auto">
            <a:xfrm>
              <a:off x="42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1" name="AutoShape 19"/>
            <p:cNvSpPr>
              <a:spLocks noChangeArrowheads="1"/>
            </p:cNvSpPr>
            <p:nvPr/>
          </p:nvSpPr>
          <p:spPr bwMode="auto">
            <a:xfrm>
              <a:off x="4414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2" name="AutoShape 20"/>
            <p:cNvSpPr>
              <a:spLocks noChangeArrowheads="1"/>
            </p:cNvSpPr>
            <p:nvPr/>
          </p:nvSpPr>
          <p:spPr bwMode="auto">
            <a:xfrm>
              <a:off x="4612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3" name="AutoShape 21"/>
            <p:cNvSpPr>
              <a:spLocks noChangeArrowheads="1"/>
            </p:cNvSpPr>
            <p:nvPr/>
          </p:nvSpPr>
          <p:spPr bwMode="auto">
            <a:xfrm>
              <a:off x="48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4" name="AutoShape 22"/>
            <p:cNvSpPr>
              <a:spLocks noChangeArrowheads="1"/>
            </p:cNvSpPr>
            <p:nvPr/>
          </p:nvSpPr>
          <p:spPr bwMode="auto">
            <a:xfrm>
              <a:off x="5011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615238" y="2506663"/>
            <a:ext cx="804862" cy="1362075"/>
            <a:chOff x="5085" y="1672"/>
            <a:chExt cx="507" cy="876"/>
          </a:xfrm>
        </p:grpSpPr>
        <p:grpSp>
          <p:nvGrpSpPr>
            <p:cNvPr id="17446" name="Group 24"/>
            <p:cNvGrpSpPr>
              <a:grpSpLocks/>
            </p:cNvGrpSpPr>
            <p:nvPr/>
          </p:nvGrpSpPr>
          <p:grpSpPr bwMode="auto">
            <a:xfrm>
              <a:off x="5215" y="1672"/>
              <a:ext cx="377" cy="455"/>
              <a:chOff x="5215" y="1672"/>
              <a:chExt cx="377" cy="455"/>
            </a:xfrm>
          </p:grpSpPr>
          <p:sp>
            <p:nvSpPr>
              <p:cNvPr id="17448" name="AutoShape 25"/>
              <p:cNvSpPr>
                <a:spLocks noChangeArrowheads="1"/>
              </p:cNvSpPr>
              <p:nvPr/>
            </p:nvSpPr>
            <p:spPr bwMode="auto">
              <a:xfrm>
                <a:off x="5404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9" name="AutoShape 26"/>
              <p:cNvSpPr>
                <a:spLocks noChangeArrowheads="1"/>
              </p:cNvSpPr>
              <p:nvPr/>
            </p:nvSpPr>
            <p:spPr bwMode="auto">
              <a:xfrm>
                <a:off x="5215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47" name="AutoShape 27"/>
            <p:cNvSpPr>
              <a:spLocks noChangeArrowheads="1"/>
            </p:cNvSpPr>
            <p:nvPr/>
          </p:nvSpPr>
          <p:spPr bwMode="auto">
            <a:xfrm>
              <a:off x="5085" y="2130"/>
              <a:ext cx="188" cy="418"/>
            </a:xfrm>
            <a:prstGeom prst="upArrow">
              <a:avLst>
                <a:gd name="adj1" fmla="val 50000"/>
                <a:gd name="adj2" fmla="val 55585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4828" name="Line 28"/>
          <p:cNvSpPr>
            <a:spLocks noChangeShapeType="1"/>
          </p:cNvSpPr>
          <p:nvPr/>
        </p:nvSpPr>
        <p:spPr bwMode="auto">
          <a:xfrm>
            <a:off x="936625" y="1963738"/>
            <a:ext cx="737552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12813" y="1295400"/>
            <a:ext cx="7442200" cy="665163"/>
            <a:chOff x="863" y="816"/>
            <a:chExt cx="4688" cy="419"/>
          </a:xfrm>
        </p:grpSpPr>
        <p:sp>
          <p:nvSpPr>
            <p:cNvPr id="17444" name="Rectangle 30"/>
            <p:cNvSpPr>
              <a:spLocks noChangeArrowheads="1"/>
            </p:cNvSpPr>
            <p:nvPr/>
          </p:nvSpPr>
          <p:spPr bwMode="auto">
            <a:xfrm>
              <a:off x="863" y="816"/>
              <a:ext cx="4688" cy="419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4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824" y="816"/>
              <a:ext cx="215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/>
              <a:r>
                <a:rPr lang="de-DE" sz="3600" kern="10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Abiturprüfung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962400" y="1752600"/>
            <a:ext cx="909638" cy="2665413"/>
            <a:chOff x="2784" y="1104"/>
            <a:chExt cx="573" cy="1679"/>
          </a:xfrm>
        </p:grpSpPr>
        <p:sp>
          <p:nvSpPr>
            <p:cNvPr id="17442" name="AutoShape 33"/>
            <p:cNvSpPr>
              <a:spLocks noChangeArrowheads="1"/>
            </p:cNvSpPr>
            <p:nvPr/>
          </p:nvSpPr>
          <p:spPr bwMode="auto">
            <a:xfrm>
              <a:off x="2784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FFFFCC"/>
                  </a:solidFill>
                </a:rPr>
                <a:t>       1. LK</a:t>
              </a:r>
            </a:p>
          </p:txBody>
        </p:sp>
        <p:sp>
          <p:nvSpPr>
            <p:cNvPr id="17443" name="AutoShape 34"/>
            <p:cNvSpPr>
              <a:spLocks noChangeArrowheads="1"/>
            </p:cNvSpPr>
            <p:nvPr/>
          </p:nvSpPr>
          <p:spPr bwMode="auto">
            <a:xfrm>
              <a:off x="3078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FFFFCC"/>
                  </a:solidFill>
                </a:rPr>
                <a:t>       2. LK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62513" y="1758950"/>
            <a:ext cx="895350" cy="2657475"/>
            <a:chOff x="3351" y="1108"/>
            <a:chExt cx="564" cy="1674"/>
          </a:xfrm>
        </p:grpSpPr>
        <p:sp>
          <p:nvSpPr>
            <p:cNvPr id="17440" name="AutoShape 36"/>
            <p:cNvSpPr>
              <a:spLocks noChangeArrowheads="1"/>
            </p:cNvSpPr>
            <p:nvPr/>
          </p:nvSpPr>
          <p:spPr bwMode="auto">
            <a:xfrm>
              <a:off x="3351" y="1111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kumimoji="0" lang="de-DE" altLang="de-DE" sz="1800">
                  <a:solidFill>
                    <a:srgbClr val="333300"/>
                  </a:solidFill>
                </a:rPr>
                <a:t>3. Fach                    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41" name="AutoShape 37"/>
            <p:cNvSpPr>
              <a:spLocks noChangeArrowheads="1"/>
            </p:cNvSpPr>
            <p:nvPr/>
          </p:nvSpPr>
          <p:spPr bwMode="auto">
            <a:xfrm>
              <a:off x="3636" y="1108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kumimoji="0" lang="de-DE" altLang="de-DE" sz="1800">
                  <a:solidFill>
                    <a:srgbClr val="333300"/>
                  </a:solidFill>
                </a:rPr>
                <a:t>4. Fach  </a:t>
              </a:r>
              <a:r>
                <a:rPr kumimoji="0" lang="de-DE" altLang="de-DE" sz="1800">
                  <a:solidFill>
                    <a:srgbClr val="FF0000"/>
                  </a:solidFill>
                </a:rPr>
                <a:t>                  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17431" name="Rectangle 38"/>
          <p:cNvSpPr>
            <a:spLocks noChangeArrowheads="1"/>
          </p:cNvSpPr>
          <p:nvPr/>
        </p:nvSpPr>
        <p:spPr bwMode="auto">
          <a:xfrm>
            <a:off x="3065463" y="2514600"/>
            <a:ext cx="774700" cy="300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39" name="Text Box 39"/>
          <p:cNvSpPr txBox="1">
            <a:spLocks noChangeArrowheads="1"/>
          </p:cNvSpPr>
          <p:nvPr/>
        </p:nvSpPr>
        <p:spPr bwMode="auto">
          <a:xfrm>
            <a:off x="3962400" y="3276600"/>
            <a:ext cx="4191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40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2 LK und  8 GK</a:t>
            </a:r>
            <a:endParaRPr kumimoji="0" lang="de-DE" altLang="de-DE" dirty="0">
              <a:solidFill>
                <a:srgbClr val="FF0000"/>
              </a:solidFill>
            </a:endParaRPr>
          </a:p>
        </p:txBody>
      </p:sp>
      <p:grpSp>
        <p:nvGrpSpPr>
          <p:cNvPr id="17433" name="Group 40"/>
          <p:cNvGrpSpPr>
            <a:grpSpLocks/>
          </p:cNvGrpSpPr>
          <p:nvPr/>
        </p:nvGrpSpPr>
        <p:grpSpPr bwMode="auto">
          <a:xfrm>
            <a:off x="2997200" y="2476500"/>
            <a:ext cx="887413" cy="3090863"/>
            <a:chOff x="2267" y="1560"/>
            <a:chExt cx="559" cy="1947"/>
          </a:xfrm>
        </p:grpSpPr>
        <p:sp>
          <p:nvSpPr>
            <p:cNvPr id="17434" name="Text Box 41"/>
            <p:cNvSpPr txBox="1">
              <a:spLocks noChangeArrowheads="1"/>
            </p:cNvSpPr>
            <p:nvPr/>
          </p:nvSpPr>
          <p:spPr bwMode="auto">
            <a:xfrm>
              <a:off x="2267" y="1560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Q2.II</a:t>
              </a:r>
            </a:p>
          </p:txBody>
        </p:sp>
        <p:sp>
          <p:nvSpPr>
            <p:cNvPr id="17435" name="Text Box 42"/>
            <p:cNvSpPr txBox="1">
              <a:spLocks noChangeArrowheads="1"/>
            </p:cNvSpPr>
            <p:nvPr/>
          </p:nvSpPr>
          <p:spPr bwMode="auto">
            <a:xfrm>
              <a:off x="2267" y="176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Q2.I</a:t>
              </a:r>
            </a:p>
          </p:txBody>
        </p:sp>
        <p:sp>
          <p:nvSpPr>
            <p:cNvPr id="17436" name="Text Box 43"/>
            <p:cNvSpPr txBox="1">
              <a:spLocks noChangeArrowheads="1"/>
            </p:cNvSpPr>
            <p:nvPr/>
          </p:nvSpPr>
          <p:spPr bwMode="auto">
            <a:xfrm>
              <a:off x="2267" y="1966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Q1.II</a:t>
              </a:r>
            </a:p>
          </p:txBody>
        </p:sp>
        <p:sp>
          <p:nvSpPr>
            <p:cNvPr id="17437" name="Text Box 44"/>
            <p:cNvSpPr txBox="1">
              <a:spLocks noChangeArrowheads="1"/>
            </p:cNvSpPr>
            <p:nvPr/>
          </p:nvSpPr>
          <p:spPr bwMode="auto">
            <a:xfrm>
              <a:off x="2267" y="2169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Q1.I</a:t>
              </a:r>
            </a:p>
          </p:txBody>
        </p:sp>
        <p:sp>
          <p:nvSpPr>
            <p:cNvPr id="17438" name="Text Box 45"/>
            <p:cNvSpPr txBox="1">
              <a:spLocks noChangeArrowheads="1"/>
            </p:cNvSpPr>
            <p:nvPr/>
          </p:nvSpPr>
          <p:spPr bwMode="auto">
            <a:xfrm>
              <a:off x="2267" y="2915"/>
              <a:ext cx="5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>
                  <a:solidFill>
                    <a:srgbClr val="FFFFCC"/>
                  </a:solidFill>
                </a:rPr>
                <a:t>EF.II</a:t>
              </a:r>
            </a:p>
          </p:txBody>
        </p:sp>
        <p:sp>
          <p:nvSpPr>
            <p:cNvPr id="17439" name="Text Box 46"/>
            <p:cNvSpPr txBox="1">
              <a:spLocks noChangeArrowheads="1"/>
            </p:cNvSpPr>
            <p:nvPr/>
          </p:nvSpPr>
          <p:spPr bwMode="auto">
            <a:xfrm>
              <a:off x="2267" y="3216"/>
              <a:ext cx="4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>
                  <a:solidFill>
                    <a:srgbClr val="FFFFCC"/>
                  </a:solidFill>
                </a:rPr>
                <a:t>EF.I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7002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utoUpdateAnimBg="0"/>
      <p:bldP spid="204806" grpId="0" animBg="1"/>
      <p:bldP spid="204807" grpId="0" animBg="1"/>
      <p:bldP spid="204808" grpId="0" animBg="1"/>
      <p:bldP spid="204809" grpId="0" autoUpdateAnimBg="0"/>
      <p:bldP spid="204810" grpId="0" autoUpdateAnimBg="0"/>
      <p:bldP spid="204811" grpId="0" animBg="1"/>
      <p:bldP spid="204812" grpId="0" autoUpdateAnimBg="0"/>
      <p:bldP spid="204813" grpId="0" animBg="1"/>
      <p:bldP spid="204814" grpId="0" autoUpdateAnimBg="0"/>
      <p:bldP spid="204815" grpId="0" animBg="1"/>
      <p:bldP spid="204816" grpId="0" autoUpdateAnimBg="0"/>
      <p:bldP spid="204828" grpId="0" animBg="1"/>
      <p:bldP spid="2048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7550150" cy="660400"/>
          </a:xfrm>
        </p:spPr>
        <p:txBody>
          <a:bodyPr/>
          <a:lstStyle/>
          <a:p>
            <a:r>
              <a:rPr lang="de-DE" altLang="de-DE"/>
              <a:t>Nachteile der Kooperation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876300" y="1116000"/>
            <a:ext cx="765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de-DE" b="1" dirty="0"/>
              <a:t>Eine Schülerin mit einem LK an einer anderen Schule verbringt an diesem Tag </a:t>
            </a:r>
            <a:r>
              <a:rPr lang="de-DE" altLang="de-DE" b="1" dirty="0" smtClean="0"/>
              <a:t>eine oder beide </a:t>
            </a:r>
            <a:r>
              <a:rPr lang="de-DE" altLang="de-DE" b="1" dirty="0"/>
              <a:t>großen Pausen im Bus.( 2 – 3 Tage in der Woche )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876300" y="2448000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b="1" dirty="0"/>
              <a:t>Der Unterricht endet ca. 5 min früher, damit die Verspätungen nicht zu groß werden. </a:t>
            </a:r>
            <a:br>
              <a:rPr lang="de-DE" altLang="de-DE" b="1" dirty="0"/>
            </a:br>
            <a:r>
              <a:rPr lang="de-DE" altLang="de-DE" b="1" dirty="0"/>
              <a:t>(Trotzdem sind Verspätungen nicht zu vermeiden.)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6299" y="3780000"/>
            <a:ext cx="80064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b="1" dirty="0"/>
              <a:t>Hat eine Schülerin einen LK an einer anderen Schule, der im Tutorenblock liegt, muss die Schülerin eine Wahltutorin / einen Wahltutor wählen und selbstständig dafür Sorge tragen, dass sie Informationen </a:t>
            </a:r>
            <a:br>
              <a:rPr lang="de-DE" altLang="de-DE" b="1" dirty="0"/>
            </a:br>
            <a:r>
              <a:rPr lang="de-DE" altLang="de-DE" b="1" dirty="0"/>
              <a:t>(z.B. Kurstreffen, Basar) erhält.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6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build="p" autoUpdateAnimBg="0"/>
      <p:bldP spid="186382" grpId="0" build="p" autoUpdateAnimBg="0"/>
      <p:bldP spid="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Kooperationsregeln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63600" y="1625600"/>
            <a:ext cx="789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2800" b="1"/>
              <a:t>Es kann (in der Regel) nur ein Leistungskurs an einer anderen Schule gewählt werden.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863600" y="2946400"/>
            <a:ext cx="7632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2800" b="1"/>
              <a:t>Der Unterricht an der Kooperationsschule muss besucht werden, selbst wenn an diesem Tag kein Unterricht am SAG stattfindet.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utoUpdateAnimBg="0"/>
      <p:bldP spid="18739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30431" name="Text Box 31"/>
          <p:cNvSpPr txBox="1">
            <a:spLocks noChangeArrowheads="1"/>
          </p:cNvSpPr>
          <p:nvPr/>
        </p:nvSpPr>
        <p:spPr bwMode="auto">
          <a:xfrm>
            <a:off x="790575" y="1079500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Gruppe 1</a:t>
            </a:r>
          </a:p>
        </p:txBody>
      </p:sp>
      <p:sp>
        <p:nvSpPr>
          <p:cNvPr id="230432" name="Text Box 32"/>
          <p:cNvSpPr txBox="1">
            <a:spLocks noChangeArrowheads="1"/>
          </p:cNvSpPr>
          <p:nvPr/>
        </p:nvSpPr>
        <p:spPr bwMode="auto">
          <a:xfrm>
            <a:off x="790575" y="2770188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Gruppe 2</a:t>
            </a:r>
          </a:p>
        </p:txBody>
      </p:sp>
      <p:sp>
        <p:nvSpPr>
          <p:cNvPr id="47108" name="Text Box 92"/>
          <p:cNvSpPr txBox="1">
            <a:spLocks noChangeArrowheads="1"/>
          </p:cNvSpPr>
          <p:nvPr/>
        </p:nvSpPr>
        <p:spPr bwMode="auto">
          <a:xfrm>
            <a:off x="762000" y="250825"/>
            <a:ext cx="75501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3200">
                <a:latin typeface="Arial Black"/>
              </a:rPr>
              <a:t>LK-Wahlmöglichkeiten</a:t>
            </a:r>
          </a:p>
        </p:txBody>
      </p:sp>
      <p:graphicFrame>
        <p:nvGraphicFramePr>
          <p:cNvPr id="230822" name="Group 422"/>
          <p:cNvGraphicFramePr>
            <a:graphicFrameLocks noGrp="1"/>
          </p:cNvGraphicFramePr>
          <p:nvPr/>
        </p:nvGraphicFramePr>
        <p:xfrm>
          <a:off x="850900" y="1549400"/>
          <a:ext cx="7566025" cy="11430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Französisch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" name="Group 441"/>
          <p:cNvGrpSpPr>
            <a:grpSpLocks/>
          </p:cNvGrpSpPr>
          <p:nvPr/>
        </p:nvGrpSpPr>
        <p:grpSpPr bwMode="auto">
          <a:xfrm>
            <a:off x="873125" y="3225800"/>
            <a:ext cx="7699375" cy="1198563"/>
            <a:chOff x="544" y="2032"/>
            <a:chExt cx="4850" cy="755"/>
          </a:xfrm>
        </p:grpSpPr>
        <p:sp>
          <p:nvSpPr>
            <p:cNvPr id="47128" name="Rectangle 237"/>
            <p:cNvSpPr>
              <a:spLocks noChangeArrowheads="1"/>
            </p:cNvSpPr>
            <p:nvPr/>
          </p:nvSpPr>
          <p:spPr bwMode="auto">
            <a:xfrm>
              <a:off x="4232" y="2424"/>
              <a:ext cx="10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endParaRPr lang="de-DE" altLang="de-DE" sz="1800" b="1">
                <a:latin typeface="Arial" charset="0"/>
              </a:endParaRPr>
            </a:p>
          </p:txBody>
        </p:sp>
        <p:sp>
          <p:nvSpPr>
            <p:cNvPr id="47129" name="Rectangle 235"/>
            <p:cNvSpPr>
              <a:spLocks noChangeArrowheads="1"/>
            </p:cNvSpPr>
            <p:nvPr/>
          </p:nvSpPr>
          <p:spPr bwMode="auto">
            <a:xfrm>
              <a:off x="1648" y="2424"/>
              <a:ext cx="1308" cy="360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lang="de-DE" altLang="de-DE" sz="1800" b="1">
                  <a:latin typeface="Arial" charset="0"/>
                </a:rPr>
                <a:t>Geschichte</a:t>
              </a:r>
            </a:p>
          </p:txBody>
        </p:sp>
        <p:sp>
          <p:nvSpPr>
            <p:cNvPr id="47130" name="Rectangle 234"/>
            <p:cNvSpPr>
              <a:spLocks noChangeArrowheads="1"/>
            </p:cNvSpPr>
            <p:nvPr/>
          </p:nvSpPr>
          <p:spPr bwMode="auto">
            <a:xfrm>
              <a:off x="544" y="2424"/>
              <a:ext cx="1104" cy="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lang="de-DE" altLang="de-DE" sz="1800" b="1">
                  <a:latin typeface="Arial" charset="0"/>
                </a:rPr>
                <a:t>Erdkunde</a:t>
              </a:r>
            </a:p>
          </p:txBody>
        </p:sp>
        <p:sp>
          <p:nvSpPr>
            <p:cNvPr id="47131" name="Rectangle 229"/>
            <p:cNvSpPr>
              <a:spLocks noChangeArrowheads="1"/>
            </p:cNvSpPr>
            <p:nvPr/>
          </p:nvSpPr>
          <p:spPr bwMode="auto">
            <a:xfrm>
              <a:off x="4232" y="2423"/>
              <a:ext cx="1064" cy="36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lang="de-DE" altLang="de-DE" sz="1800" b="1">
                  <a:latin typeface="Arial" charset="0"/>
                </a:rPr>
                <a:t>Religion</a:t>
              </a:r>
            </a:p>
          </p:txBody>
        </p:sp>
        <p:sp>
          <p:nvSpPr>
            <p:cNvPr id="47132" name="Rectangle 228"/>
            <p:cNvSpPr>
              <a:spLocks noChangeArrowheads="1"/>
            </p:cNvSpPr>
            <p:nvPr/>
          </p:nvSpPr>
          <p:spPr bwMode="auto">
            <a:xfrm>
              <a:off x="2953" y="2427"/>
              <a:ext cx="1288" cy="360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lang="de-DE" altLang="de-DE" sz="1800" b="1">
                  <a:latin typeface="Arial" charset="0"/>
                </a:rPr>
                <a:t>Sozialwiss.</a:t>
              </a:r>
            </a:p>
          </p:txBody>
        </p:sp>
        <p:sp>
          <p:nvSpPr>
            <p:cNvPr id="47133" name="Rectangle 227"/>
            <p:cNvSpPr>
              <a:spLocks noChangeArrowheads="1"/>
            </p:cNvSpPr>
            <p:nvPr/>
          </p:nvSpPr>
          <p:spPr bwMode="auto">
            <a:xfrm>
              <a:off x="1648" y="2032"/>
              <a:ext cx="1308" cy="392"/>
            </a:xfrm>
            <a:prstGeom prst="rect">
              <a:avLst/>
            </a:prstGeom>
            <a:solidFill>
              <a:srgbClr val="99CCFF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lang="de-DE" altLang="de-DE" sz="1800" b="1">
                  <a:latin typeface="Arial" charset="0"/>
                </a:rPr>
                <a:t>Musik</a:t>
              </a:r>
            </a:p>
          </p:txBody>
        </p:sp>
        <p:sp>
          <p:nvSpPr>
            <p:cNvPr id="47134" name="Rectangle 226"/>
            <p:cNvSpPr>
              <a:spLocks noChangeArrowheads="1"/>
            </p:cNvSpPr>
            <p:nvPr/>
          </p:nvSpPr>
          <p:spPr bwMode="auto">
            <a:xfrm>
              <a:off x="544" y="2032"/>
              <a:ext cx="1104" cy="39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lang="de-DE" altLang="de-DE" sz="1800" b="1" dirty="0">
                  <a:latin typeface="Arial" charset="0"/>
                </a:rPr>
                <a:t>Kunst</a:t>
              </a:r>
            </a:p>
          </p:txBody>
        </p:sp>
        <p:sp>
          <p:nvSpPr>
            <p:cNvPr id="47135" name="Line 242"/>
            <p:cNvSpPr>
              <a:spLocks noChangeShapeType="1"/>
            </p:cNvSpPr>
            <p:nvPr/>
          </p:nvSpPr>
          <p:spPr bwMode="auto">
            <a:xfrm>
              <a:off x="544" y="2032"/>
              <a:ext cx="24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36" name="Line 243"/>
            <p:cNvSpPr>
              <a:spLocks noChangeShapeType="1"/>
            </p:cNvSpPr>
            <p:nvPr/>
          </p:nvSpPr>
          <p:spPr bwMode="auto">
            <a:xfrm>
              <a:off x="544" y="2424"/>
              <a:ext cx="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37" name="Line 245"/>
            <p:cNvSpPr>
              <a:spLocks noChangeShapeType="1"/>
            </p:cNvSpPr>
            <p:nvPr/>
          </p:nvSpPr>
          <p:spPr bwMode="auto">
            <a:xfrm>
              <a:off x="544" y="2032"/>
              <a:ext cx="0" cy="7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38" name="Line 246"/>
            <p:cNvSpPr>
              <a:spLocks noChangeShapeType="1"/>
            </p:cNvSpPr>
            <p:nvPr/>
          </p:nvSpPr>
          <p:spPr bwMode="auto">
            <a:xfrm>
              <a:off x="1648" y="2032"/>
              <a:ext cx="0" cy="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39" name="Line 247"/>
            <p:cNvSpPr>
              <a:spLocks noChangeShapeType="1"/>
            </p:cNvSpPr>
            <p:nvPr/>
          </p:nvSpPr>
          <p:spPr bwMode="auto">
            <a:xfrm>
              <a:off x="2956" y="2033"/>
              <a:ext cx="0" cy="3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40" name="Line 253"/>
            <p:cNvSpPr>
              <a:spLocks noChangeShapeType="1"/>
            </p:cNvSpPr>
            <p:nvPr/>
          </p:nvSpPr>
          <p:spPr bwMode="auto">
            <a:xfrm flipH="1">
              <a:off x="5294" y="2427"/>
              <a:ext cx="2" cy="35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41" name="Line 411"/>
            <p:cNvSpPr>
              <a:spLocks noChangeShapeType="1"/>
            </p:cNvSpPr>
            <p:nvPr/>
          </p:nvSpPr>
          <p:spPr bwMode="auto">
            <a:xfrm>
              <a:off x="5296" y="27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42" name="Line 415"/>
            <p:cNvSpPr>
              <a:spLocks noChangeShapeType="1"/>
            </p:cNvSpPr>
            <p:nvPr/>
          </p:nvSpPr>
          <p:spPr bwMode="auto">
            <a:xfrm flipV="1">
              <a:off x="2940" y="2784"/>
              <a:ext cx="2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43" name="Line 244"/>
            <p:cNvSpPr>
              <a:spLocks noChangeShapeType="1"/>
            </p:cNvSpPr>
            <p:nvPr/>
          </p:nvSpPr>
          <p:spPr bwMode="auto">
            <a:xfrm>
              <a:off x="544" y="2784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44" name="Line 409"/>
            <p:cNvSpPr>
              <a:spLocks noChangeShapeType="1"/>
            </p:cNvSpPr>
            <p:nvPr/>
          </p:nvSpPr>
          <p:spPr bwMode="auto">
            <a:xfrm flipV="1">
              <a:off x="5394" y="27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7145" name="Line 417"/>
            <p:cNvSpPr>
              <a:spLocks noChangeShapeType="1"/>
            </p:cNvSpPr>
            <p:nvPr/>
          </p:nvSpPr>
          <p:spPr bwMode="auto">
            <a:xfrm>
              <a:off x="2956" y="2424"/>
              <a:ext cx="2340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230819" name="Text Box 419"/>
          <p:cNvSpPr txBox="1">
            <a:spLocks noChangeArrowheads="1"/>
          </p:cNvSpPr>
          <p:nvPr/>
        </p:nvSpPr>
        <p:spPr bwMode="auto">
          <a:xfrm>
            <a:off x="889000" y="4419600"/>
            <a:ext cx="5715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Entweder:	</a:t>
            </a:r>
          </a:p>
          <a:p>
            <a:pPr>
              <a:buFontTx/>
              <a:buChar char="•"/>
            </a:pPr>
            <a:r>
              <a:rPr lang="de-DE" altLang="de-DE" sz="2800" b="1">
                <a:solidFill>
                  <a:srgbClr val="FF0000"/>
                </a:solidFill>
              </a:rPr>
              <a:t>2 LK aus Gruppe 1</a:t>
            </a:r>
            <a:r>
              <a:rPr lang="de-DE" altLang="de-DE" sz="2800" b="1"/>
              <a:t>	oder</a:t>
            </a:r>
          </a:p>
          <a:p>
            <a:pPr>
              <a:buFontTx/>
              <a:buChar char="•"/>
            </a:pPr>
            <a:r>
              <a:rPr lang="de-DE" altLang="de-DE" sz="2800" b="1">
                <a:solidFill>
                  <a:srgbClr val="FF0000"/>
                </a:solidFill>
              </a:rPr>
              <a:t>je 1 LK aus jeder Gruppe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31" grpId="0" autoUpdateAnimBg="0"/>
      <p:bldP spid="230432" grpId="0" autoUpdateAnimBg="0"/>
      <p:bldP spid="2308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898525" y="1524000"/>
            <a:ext cx="7924800" cy="10795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3200" b="1"/>
              <a:t>Es können </a:t>
            </a:r>
            <a:r>
              <a:rPr lang="de-DE" altLang="de-DE" sz="3200" b="1">
                <a:solidFill>
                  <a:srgbClr val="FF0000"/>
                </a:solidFill>
              </a:rPr>
              <a:t>nicht</a:t>
            </a:r>
            <a:r>
              <a:rPr lang="de-DE" altLang="de-DE" sz="3200" b="1"/>
              <a:t> zwei Naturwissenschaften als LK gewählt werden.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762000" y="250825"/>
            <a:ext cx="75501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3200">
                <a:latin typeface="Arial Black"/>
              </a:rPr>
              <a:t>Einschränkungen</a:t>
            </a:r>
          </a:p>
        </p:txBody>
      </p:sp>
      <p:sp>
        <p:nvSpPr>
          <p:cNvPr id="231468" name="Text Box 44"/>
          <p:cNvSpPr txBox="1">
            <a:spLocks noChangeArrowheads="1"/>
          </p:cNvSpPr>
          <p:nvPr/>
        </p:nvSpPr>
        <p:spPr bwMode="auto">
          <a:xfrm>
            <a:off x="898525" y="3048000"/>
            <a:ext cx="7467600" cy="1566863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3200" b="1"/>
              <a:t>Es kann </a:t>
            </a:r>
            <a:r>
              <a:rPr lang="de-DE" altLang="de-DE" sz="3200" b="1">
                <a:solidFill>
                  <a:schemeClr val="accent2"/>
                </a:solidFill>
              </a:rPr>
              <a:t>nicht</a:t>
            </a:r>
            <a:r>
              <a:rPr lang="de-DE" altLang="de-DE" sz="3200" b="1"/>
              <a:t> eine Naturwissenschaft und Musik oder Kunst als LK gewählt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 autoUpdateAnimBg="0"/>
      <p:bldP spid="23146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898525" y="1258888"/>
            <a:ext cx="7886700" cy="2054225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3200" b="1"/>
              <a:t>Wenn LK Deutsch mit einem LK aus Gruppe 2 kombiniert wird, muss entweder </a:t>
            </a:r>
            <a:r>
              <a:rPr lang="de-DE" altLang="de-DE" sz="3200" b="1">
                <a:solidFill>
                  <a:srgbClr val="FF0000"/>
                </a:solidFill>
              </a:rPr>
              <a:t>Mathematik</a:t>
            </a:r>
            <a:r>
              <a:rPr lang="de-DE" altLang="de-DE" sz="3200" b="1"/>
              <a:t> oder eine </a:t>
            </a:r>
            <a:r>
              <a:rPr lang="de-DE" altLang="de-DE" sz="3200" b="1">
                <a:solidFill>
                  <a:srgbClr val="FF0000"/>
                </a:solidFill>
              </a:rPr>
              <a:t>Fremdsprache</a:t>
            </a:r>
            <a:r>
              <a:rPr lang="de-DE" altLang="de-DE" sz="3200" b="1"/>
              <a:t> Abiturfach sein.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62000" y="250825"/>
            <a:ext cx="75501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3200">
                <a:latin typeface="Arial Black"/>
              </a:rPr>
              <a:t>Einschränkungen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889000" y="3598863"/>
            <a:ext cx="7912100" cy="1566862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3200" b="1"/>
              <a:t>Wenn LK Deutsch mit LK Kunst oder</a:t>
            </a:r>
            <a:br>
              <a:rPr lang="de-DE" altLang="de-DE" sz="3200" b="1"/>
            </a:br>
            <a:r>
              <a:rPr lang="de-DE" altLang="de-DE" sz="3200" b="1"/>
              <a:t>LK Musik kombiniert wird, ist </a:t>
            </a:r>
            <a:r>
              <a:rPr lang="de-DE" altLang="de-DE" sz="3200" b="1">
                <a:solidFill>
                  <a:schemeClr val="accent2"/>
                </a:solidFill>
              </a:rPr>
              <a:t>Mathematik</a:t>
            </a:r>
            <a:r>
              <a:rPr lang="de-DE" altLang="de-DE" sz="3200" b="1"/>
              <a:t> Abiturfach.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  <p:bldP spid="2324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898525" y="3103563"/>
            <a:ext cx="7531100" cy="10795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3200" b="1"/>
              <a:t>Im bilingualen Zweig muss der </a:t>
            </a:r>
            <a:br>
              <a:rPr lang="de-DE" altLang="de-DE" sz="3200" b="1"/>
            </a:br>
            <a:r>
              <a:rPr lang="de-DE" altLang="de-DE" sz="3200" b="1">
                <a:solidFill>
                  <a:schemeClr val="accent2"/>
                </a:solidFill>
              </a:rPr>
              <a:t>LK Englisch</a:t>
            </a:r>
            <a:r>
              <a:rPr lang="de-DE" altLang="de-DE" sz="3200" b="1"/>
              <a:t> gewählt werden.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250825"/>
            <a:ext cx="75501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3200">
                <a:latin typeface="Arial Black"/>
              </a:rPr>
              <a:t>Einschränkungen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898525" y="1438275"/>
            <a:ext cx="7289800" cy="10795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sz="3200" b="1"/>
              <a:t>Wenn zwei Sprachen als LK gewählt werden, ist </a:t>
            </a:r>
            <a:r>
              <a:rPr lang="de-DE" altLang="de-DE" sz="3200" b="1">
                <a:solidFill>
                  <a:schemeClr val="accent2"/>
                </a:solidFill>
              </a:rPr>
              <a:t>Mathematik</a:t>
            </a:r>
            <a:r>
              <a:rPr lang="de-DE" altLang="de-DE" sz="3200" b="1"/>
              <a:t> Abiturfach.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 autoUpdateAnimBg="0"/>
      <p:bldP spid="2334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250825"/>
            <a:ext cx="75501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3200">
                <a:latin typeface="Arial Black"/>
              </a:rPr>
              <a:t>Beispiellaufbahn</a:t>
            </a:r>
          </a:p>
        </p:txBody>
      </p:sp>
      <p:graphicFrame>
        <p:nvGraphicFramePr>
          <p:cNvPr id="174" name="Tabelle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88038"/>
              </p:ext>
            </p:extLst>
          </p:nvPr>
        </p:nvGraphicFramePr>
        <p:xfrm>
          <a:off x="323850" y="1293813"/>
          <a:ext cx="8547101" cy="4368799"/>
        </p:xfrm>
        <a:graphic>
          <a:graphicData uri="http://schemas.openxmlformats.org/drawingml/2006/table">
            <a:tbl>
              <a:tblPr/>
              <a:tblGrid>
                <a:gridCol w="482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5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5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52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52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52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990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045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Fächer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latin typeface="Arial"/>
                        </a:rPr>
                        <a:t>EF.1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latin typeface="Arial"/>
                        </a:rPr>
                        <a:t>EF.II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latin typeface="Arial"/>
                        </a:rPr>
                        <a:t>Q1.I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Q1.II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Q2.I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Q2.II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Abitur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Deutsch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1. Abiturfach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 dirty="0">
                          <a:latin typeface="Arial"/>
                        </a:rPr>
                        <a:t> Englisch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4. Abiturfach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Times New Roman"/>
                        </a:rPr>
                        <a:t>AI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Spanisch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Kunst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Erdkunde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LK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2. Abiturfach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Times New Roman"/>
                        </a:rPr>
                        <a:t>AII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Sozialwiss.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Geschichte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Z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Z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Mathematik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Times New Roman"/>
                        </a:rPr>
                        <a:t>AIII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Physik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Biologie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s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3. Abiturfach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Religion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30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 Sport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GK m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3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Anzahl der Kurse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03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Wochenstunden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00" marR="3600" marT="3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00" marR="3600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latin typeface="Arial"/>
                        </a:rPr>
                        <a:t>102</a:t>
                      </a:r>
                    </a:p>
                  </a:txBody>
                  <a:tcPr marL="3600" marR="3600" marT="335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Wechsel des gewählten LK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54100" y="2540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b="1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898525" y="2446338"/>
            <a:ext cx="7620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de-DE" altLang="de-DE" sz="2800" b="1"/>
              <a:t>In der JgSt. 11.1 (Q1.I) ist ein Antrag auf Wechsel des LK  bei „guten Gründen“ nur </a:t>
            </a:r>
            <a:r>
              <a:rPr lang="de-DE" altLang="de-DE" sz="2800" b="1">
                <a:solidFill>
                  <a:schemeClr val="accent2"/>
                </a:solidFill>
              </a:rPr>
              <a:t>innerhalb der ersten 2 Wochen</a:t>
            </a:r>
            <a:r>
              <a:rPr lang="de-DE" altLang="de-DE" sz="2800" b="1"/>
              <a:t> möglich.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898525" y="3957638"/>
            <a:ext cx="7696200" cy="18002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de-DE" altLang="de-DE" sz="2800" b="1"/>
              <a:t>Eine Garantie für die Genehmigung der Umwahl gibt es nicht! </a:t>
            </a:r>
            <a:br>
              <a:rPr lang="de-DE" altLang="de-DE" sz="2800" b="1"/>
            </a:br>
            <a:r>
              <a:rPr lang="de-DE" altLang="de-DE" sz="2800" b="1"/>
              <a:t>Aufnehmende Kurse dürfen nicht zu groß, Abgebende Kurse nicht zu klein werden.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898525" y="1150938"/>
            <a:ext cx="7569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de-DE" altLang="de-DE" sz="2800" b="1" dirty="0"/>
              <a:t>In der </a:t>
            </a:r>
            <a:r>
              <a:rPr lang="de-DE" altLang="de-DE" sz="2800" b="1" dirty="0" err="1"/>
              <a:t>JgSt</a:t>
            </a:r>
            <a:r>
              <a:rPr lang="de-DE" altLang="de-DE" sz="2800" b="1" dirty="0"/>
              <a:t>. 10 (EF) ist ein schriftlicher Antrag auf Wechsel des LK möglich, wenn die Noten sich deutlich verschlechtert haben.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/>
      <p:bldP spid="256006" grpId="0" animBg="1"/>
      <p:bldP spid="2560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87325"/>
            <a:ext cx="7551737" cy="660400"/>
          </a:xfrm>
        </p:spPr>
        <p:txBody>
          <a:bodyPr/>
          <a:lstStyle/>
          <a:p>
            <a:r>
              <a:rPr lang="de-DE" altLang="de-DE"/>
              <a:t>Rücktritt und Wiederholung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3346450"/>
            <a:ext cx="7658100" cy="2397125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altLang="de-DE" sz="2800" b="1">
                <a:solidFill>
                  <a:schemeClr val="accent2"/>
                </a:solidFill>
                <a:latin typeface="Times New Roman" pitchFamily="18" charset="0"/>
              </a:rPr>
              <a:t>Zwangsrückgang:</a:t>
            </a:r>
            <a:r>
              <a:rPr lang="de-DE" altLang="de-DE" sz="2800" b="1">
                <a:latin typeface="Times New Roman" pitchFamily="18" charset="0"/>
              </a:rPr>
              <a:t> </a:t>
            </a:r>
            <a:br>
              <a:rPr lang="de-DE" altLang="de-DE" sz="2800" b="1">
                <a:latin typeface="Times New Roman" pitchFamily="18" charset="0"/>
              </a:rPr>
            </a:br>
            <a:r>
              <a:rPr lang="de-DE" altLang="de-DE" sz="2800" b="1">
                <a:latin typeface="Times New Roman" pitchFamily="18" charset="0"/>
              </a:rPr>
              <a:t>vier oder weniger Punkte in vier Leistungs-kursen, oder/und null Punkte in einem Pflichtkurs, oder/und im Grundkursbereich sind Leistungsausfälle bis zum Abitur nicht mehr aufholbar.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98525" y="1006475"/>
            <a:ext cx="73533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800" b="1">
                <a:solidFill>
                  <a:schemeClr val="accent2"/>
                </a:solidFill>
              </a:rPr>
              <a:t>Auf Antrag:</a:t>
            </a:r>
            <a:r>
              <a:rPr lang="de-DE" altLang="de-DE" sz="2800" b="1"/>
              <a:t> </a:t>
            </a:r>
            <a:br>
              <a:rPr lang="de-DE" altLang="de-DE" sz="2800" b="1"/>
            </a:br>
            <a:r>
              <a:rPr lang="de-DE" altLang="de-DE" sz="2800" b="1"/>
              <a:t>vier oder weniger Punkte in zwei oder drei Leistungskursen, oder/und im Grundkurs-bereich erscheint die Zulassung zum Abitur gefährdet.</a:t>
            </a: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  <p:bldP spid="2539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Rücktritt und Wiederholung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98525" y="1666875"/>
            <a:ext cx="761740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3600" b="1" dirty="0">
                <a:solidFill>
                  <a:schemeClr val="accent2"/>
                </a:solidFill>
              </a:rPr>
              <a:t>Wichtig:</a:t>
            </a:r>
            <a:r>
              <a:rPr lang="de-DE" altLang="de-DE" sz="3600" b="1" dirty="0"/>
              <a:t> </a:t>
            </a:r>
            <a:br>
              <a:rPr lang="de-DE" altLang="de-DE" sz="3600" b="1" dirty="0"/>
            </a:br>
            <a:r>
              <a:rPr lang="de-DE" altLang="de-DE" sz="3600" b="1" dirty="0"/>
              <a:t>ein Rückgang, weil man mit den Noten nicht zufrieden ist und z.B. einen besseren </a:t>
            </a:r>
            <a:r>
              <a:rPr lang="de-DE" altLang="de-DE" sz="3600" b="1" dirty="0" smtClean="0"/>
              <a:t>Abiturnotenschnitt </a:t>
            </a:r>
            <a:r>
              <a:rPr lang="de-DE" altLang="de-DE" sz="3600" b="1" dirty="0"/>
              <a:t>erreichen möchte, ist </a:t>
            </a:r>
            <a:r>
              <a:rPr lang="de-DE" altLang="de-DE" sz="3600" b="1" dirty="0">
                <a:solidFill>
                  <a:schemeClr val="accent2"/>
                </a:solidFill>
              </a:rPr>
              <a:t>nicht</a:t>
            </a:r>
            <a:r>
              <a:rPr lang="de-DE" altLang="de-DE" sz="3600" b="1" dirty="0"/>
              <a:t> möglich.</a:t>
            </a:r>
            <a:endParaRPr lang="de-DE" alt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4800600" y="1447800"/>
            <a:ext cx="4703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de-DE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sprachlich - literarisch</a:t>
            </a:r>
          </a:p>
          <a:p>
            <a:pPr eaLnBrk="0" hangingPunct="0">
              <a:defRPr/>
            </a:pPr>
            <a:r>
              <a:rPr lang="de-DE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- künstlerisch:</a:t>
            </a:r>
          </a:p>
          <a:p>
            <a:pPr eaLnBrk="0" hangingPunct="0">
              <a:defRPr/>
            </a:pPr>
            <a:endParaRPr lang="de-DE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de-DE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139825" y="4913313"/>
            <a:ext cx="75168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Kunst, Musik </a:t>
            </a:r>
            <a:r>
              <a:rPr lang="de-DE" altLang="de-DE" sz="1800" b="1">
                <a:solidFill>
                  <a:srgbClr val="003300"/>
                </a:solidFill>
              </a:rPr>
              <a:t>(</a:t>
            </a:r>
            <a:r>
              <a:rPr lang="de-DE" altLang="de-DE" b="1">
                <a:solidFill>
                  <a:srgbClr val="003300"/>
                </a:solidFill>
              </a:rPr>
              <a:t>decken in der Abiturprüfung </a:t>
            </a:r>
            <a:br>
              <a:rPr lang="de-DE" altLang="de-DE" b="1">
                <a:solidFill>
                  <a:srgbClr val="003300"/>
                </a:solidFill>
              </a:rPr>
            </a:br>
            <a:r>
              <a:rPr lang="de-DE" altLang="de-DE" b="1">
                <a:solidFill>
                  <a:srgbClr val="003300"/>
                </a:solidFill>
              </a:rPr>
              <a:t>	dieses Aufgabenfeld nicht ab</a:t>
            </a:r>
            <a:r>
              <a:rPr lang="de-DE" altLang="de-DE" sz="1800" b="1">
                <a:solidFill>
                  <a:srgbClr val="003300"/>
                </a:solidFill>
              </a:rPr>
              <a:t>)</a:t>
            </a:r>
            <a:endParaRPr lang="de-DE" altLang="de-DE" sz="2800" b="1">
              <a:solidFill>
                <a:srgbClr val="000099"/>
              </a:solidFill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1143000" y="2525713"/>
            <a:ext cx="7516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Deutsch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1143000" y="3014663"/>
            <a:ext cx="7516813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aus der SI fortgeführte Sprachen </a:t>
            </a:r>
            <a:r>
              <a:rPr lang="de-DE" altLang="de-DE" sz="1800" b="1" dirty="0">
                <a:solidFill>
                  <a:srgbClr val="000099"/>
                </a:solidFill>
              </a:rPr>
              <a:t>(ab 5/6/7)</a:t>
            </a:r>
            <a:br>
              <a:rPr lang="de-DE" altLang="de-DE" sz="1800" b="1" dirty="0">
                <a:solidFill>
                  <a:srgbClr val="000099"/>
                </a:solidFill>
              </a:rPr>
            </a:br>
            <a:r>
              <a:rPr lang="de-DE" altLang="de-DE" sz="1800" b="1" dirty="0">
                <a:solidFill>
                  <a:srgbClr val="000099"/>
                </a:solidFill>
              </a:rPr>
              <a:t>	</a:t>
            </a:r>
            <a:r>
              <a:rPr lang="de-DE" altLang="de-DE" sz="2000" b="1" dirty="0">
                <a:solidFill>
                  <a:schemeClr val="accent2"/>
                </a:solidFill>
              </a:rPr>
              <a:t>Englisch / Lateinisch /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Französisch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1139825" y="3960000"/>
            <a:ext cx="75168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in SII neueinsetzende Sprachen </a:t>
            </a:r>
            <a:r>
              <a:rPr lang="de-DE" altLang="de-DE" sz="1800" b="1" dirty="0">
                <a:solidFill>
                  <a:srgbClr val="000099"/>
                </a:solidFill>
              </a:rPr>
              <a:t>[ 4-stündig ]</a:t>
            </a:r>
            <a:br>
              <a:rPr lang="de-DE" altLang="de-DE" sz="1800" b="1" dirty="0">
                <a:solidFill>
                  <a:srgbClr val="000099"/>
                </a:solidFill>
              </a:rPr>
            </a:br>
            <a:r>
              <a:rPr lang="de-DE" altLang="de-DE" sz="1800" b="1" dirty="0">
                <a:solidFill>
                  <a:srgbClr val="000099"/>
                </a:solidFill>
              </a:rPr>
              <a:t>                               </a:t>
            </a:r>
            <a:r>
              <a:rPr lang="de-DE" altLang="de-DE" sz="2000" b="1" dirty="0">
                <a:solidFill>
                  <a:schemeClr val="accent2"/>
                </a:solidFill>
              </a:rPr>
              <a:t>Spanisch</a:t>
            </a:r>
            <a:endParaRPr lang="de-DE" altLang="de-DE" sz="1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utoUpdateAnimBg="0"/>
      <p:bldP spid="206854" grpId="0" autoUpdateAnimBg="0"/>
      <p:bldP spid="206855" grpId="0" autoUpdateAnimBg="0"/>
      <p:bldP spid="20685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Gesamtqualifikation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06438" y="1438275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Die Gesamtqualifikation wird in drei Bereichen erworben .	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719138" y="3598863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>
                <a:solidFill>
                  <a:schemeClr val="accent2"/>
                </a:solidFill>
              </a:rPr>
              <a:t>2. Im Grundkursbereich</a:t>
            </a:r>
            <a:r>
              <a:rPr lang="de-DE" altLang="de-DE" sz="2800" b="1"/>
              <a:t> werden </a:t>
            </a:r>
            <a:r>
              <a:rPr lang="de-DE" altLang="de-DE" sz="2800" b="1">
                <a:solidFill>
                  <a:srgbClr val="0000FF"/>
                </a:solidFill>
              </a:rPr>
              <a:t>27 – 32 Grund-kurse</a:t>
            </a:r>
            <a:r>
              <a:rPr lang="de-DE" altLang="de-DE" sz="2800" b="1"/>
              <a:t> aus Q1.I bis Q2.II eingebracht.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719138" y="2517775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>
                <a:solidFill>
                  <a:schemeClr val="accent2"/>
                </a:solidFill>
              </a:rPr>
              <a:t>1.	Im Leistungskursbereich</a:t>
            </a:r>
            <a:r>
              <a:rPr lang="de-DE" altLang="de-DE" sz="2800" b="1"/>
              <a:t> werden </a:t>
            </a:r>
            <a:r>
              <a:rPr lang="de-DE" altLang="de-DE" sz="2800" b="1">
                <a:solidFill>
                  <a:srgbClr val="0000FF"/>
                </a:solidFill>
              </a:rPr>
              <a:t>8 Leistungs-kurse</a:t>
            </a:r>
            <a:r>
              <a:rPr lang="de-DE" altLang="de-DE" sz="2800" b="1"/>
              <a:t> aus Q1.I bis Q2.II eingebracht. 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719138" y="4678363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>
                <a:solidFill>
                  <a:schemeClr val="accent2"/>
                </a:solidFill>
              </a:rPr>
              <a:t>3. Im Abiturbereich</a:t>
            </a:r>
            <a:r>
              <a:rPr lang="de-DE" altLang="de-DE" sz="2800" b="1"/>
              <a:t> werden die </a:t>
            </a:r>
            <a:r>
              <a:rPr lang="de-DE" altLang="de-DE" sz="2800" b="1">
                <a:solidFill>
                  <a:srgbClr val="0000FF"/>
                </a:solidFill>
              </a:rPr>
              <a:t>4 Abiturprüfungen</a:t>
            </a:r>
            <a:r>
              <a:rPr lang="de-DE" altLang="de-DE" sz="2800" b="1"/>
              <a:t> eingebracht.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utoUpdateAnimBg="0"/>
      <p:bldP spid="225285" grpId="0" autoUpdateAnimBg="0"/>
      <p:bldP spid="22528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Gesamtqualifikation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719138" y="2159000"/>
            <a:ext cx="8255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Von den einzubringenden Kursen dürfen höchstens</a:t>
            </a:r>
            <a:br>
              <a:rPr lang="de-DE" altLang="de-DE" sz="2800" b="1"/>
            </a:br>
            <a:r>
              <a:rPr lang="de-DE" altLang="de-DE" sz="2800" b="1"/>
              <a:t> </a:t>
            </a:r>
            <a:r>
              <a:rPr lang="de-DE" altLang="de-DE" sz="2800" b="1">
                <a:solidFill>
                  <a:schemeClr val="accent2"/>
                </a:solidFill>
              </a:rPr>
              <a:t>7 bis 8 Kurse</a:t>
            </a:r>
            <a:r>
              <a:rPr lang="de-DE" altLang="de-DE" sz="2800" b="1"/>
              <a:t> vier oder weniger Punkte haben.</a:t>
            </a:r>
          </a:p>
          <a:p>
            <a:pPr>
              <a:spcBef>
                <a:spcPct val="50000"/>
              </a:spcBef>
            </a:pPr>
            <a:r>
              <a:rPr lang="de-DE" altLang="de-DE" sz="2800" b="1"/>
              <a:t>Unter den Kursen mit vier oder weniger Punkten dürfen höchstens </a:t>
            </a:r>
            <a:r>
              <a:rPr lang="de-DE" altLang="de-DE" sz="2800" b="1">
                <a:solidFill>
                  <a:schemeClr val="accent2"/>
                </a:solidFill>
              </a:rPr>
              <a:t>3 Leistungskurse</a:t>
            </a:r>
            <a:r>
              <a:rPr lang="de-DE" altLang="de-DE" sz="2800" b="1"/>
              <a:t>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graphicFrame>
        <p:nvGraphicFramePr>
          <p:cNvPr id="229943" name="Group 567"/>
          <p:cNvGraphicFramePr>
            <a:graphicFrameLocks noGrp="1"/>
          </p:cNvGraphicFramePr>
          <p:nvPr>
            <p:ph sz="half" idx="2"/>
          </p:nvPr>
        </p:nvGraphicFramePr>
        <p:xfrm>
          <a:off x="2933700" y="2400300"/>
          <a:ext cx="5524500" cy="2032001"/>
        </p:xfrm>
        <a:graphic>
          <a:graphicData uri="http://schemas.openxmlformats.org/drawingml/2006/table">
            <a:tbl>
              <a:tblPr/>
              <a:tblGrid>
                <a:gridCol w="276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0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9878" name="Text Box 502"/>
          <p:cNvSpPr txBox="1">
            <a:spLocks noChangeArrowheads="1"/>
          </p:cNvSpPr>
          <p:nvPr/>
        </p:nvSpPr>
        <p:spPr bwMode="auto">
          <a:xfrm>
            <a:off x="1308100" y="4927600"/>
            <a:ext cx="73533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Gesamtpunktzahl = (645 : (27+16)) x 40 = 600</a:t>
            </a:r>
          </a:p>
        </p:txBody>
      </p:sp>
      <p:sp>
        <p:nvSpPr>
          <p:cNvPr id="229938" name="Text Box 562"/>
          <p:cNvSpPr txBox="1">
            <a:spLocks noChangeArrowheads="1"/>
          </p:cNvSpPr>
          <p:nvPr/>
        </p:nvSpPr>
        <p:spPr bwMode="auto">
          <a:xfrm>
            <a:off x="3957638" y="115093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minimal mögliche Punktzahl</a:t>
            </a:r>
          </a:p>
        </p:txBody>
      </p:sp>
      <p:graphicFrame>
        <p:nvGraphicFramePr>
          <p:cNvPr id="229966" name="Group 590"/>
          <p:cNvGraphicFramePr>
            <a:graphicFrameLocks noGrp="1"/>
          </p:cNvGraphicFramePr>
          <p:nvPr/>
        </p:nvGraphicFramePr>
        <p:xfrm>
          <a:off x="2946400" y="2400300"/>
          <a:ext cx="5499100" cy="2000251"/>
        </p:xfrm>
        <a:graphic>
          <a:graphicData uri="http://schemas.openxmlformats.org/drawingml/2006/table">
            <a:tbl>
              <a:tblPr/>
              <a:tblGrid>
                <a:gridCol w="2749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9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05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0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73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Abiturberechnung</a:t>
            </a:r>
          </a:p>
        </p:txBody>
      </p:sp>
      <p:sp>
        <p:nvSpPr>
          <p:cNvPr id="229880" name="Text Box 504"/>
          <p:cNvSpPr txBox="1">
            <a:spLocks noChangeArrowheads="1"/>
          </p:cNvSpPr>
          <p:nvPr/>
        </p:nvSpPr>
        <p:spPr bwMode="auto">
          <a:xfrm>
            <a:off x="3957638" y="1150938"/>
            <a:ext cx="421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 dirty="0"/>
              <a:t>maximal mögliche Punktzahl</a:t>
            </a:r>
          </a:p>
        </p:txBody>
      </p:sp>
      <p:sp>
        <p:nvSpPr>
          <p:cNvPr id="57362" name="Text Box 568"/>
          <p:cNvSpPr txBox="1">
            <a:spLocks noChangeArrowheads="1"/>
          </p:cNvSpPr>
          <p:nvPr/>
        </p:nvSpPr>
        <p:spPr bwMode="auto">
          <a:xfrm>
            <a:off x="1187450" y="115093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27 bis 32 GK</a:t>
            </a:r>
          </a:p>
        </p:txBody>
      </p:sp>
      <p:sp>
        <p:nvSpPr>
          <p:cNvPr id="229967" name="Text Box 591"/>
          <p:cNvSpPr txBox="1">
            <a:spLocks noChangeArrowheads="1"/>
          </p:cNvSpPr>
          <p:nvPr/>
        </p:nvSpPr>
        <p:spPr bwMode="auto">
          <a:xfrm>
            <a:off x="1304925" y="4926013"/>
            <a:ext cx="7353300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Gesamtpunktzahl = (215 : (27+16)) x 40 = 200</a:t>
            </a:r>
          </a:p>
        </p:txBody>
      </p:sp>
      <p:graphicFrame>
        <p:nvGraphicFramePr>
          <p:cNvPr id="229948" name="Group 572"/>
          <p:cNvGraphicFramePr>
            <a:graphicFrameLocks noGrp="1"/>
          </p:cNvGraphicFramePr>
          <p:nvPr>
            <p:ph sz="half" idx="1"/>
          </p:nvPr>
        </p:nvGraphicFramePr>
        <p:xfrm>
          <a:off x="1079500" y="1730375"/>
          <a:ext cx="7366000" cy="2689225"/>
        </p:xfrm>
        <a:graphic>
          <a:graphicData uri="http://schemas.openxmlformats.org/drawingml/2006/table">
            <a:tbl>
              <a:tblPr/>
              <a:tblGrid>
                <a:gridCol w="185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42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Block I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GK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LK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7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27 x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8 x 2 x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2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93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Summe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878" grpId="0" animBg="1" autoUpdateAnimBg="0"/>
      <p:bldP spid="229878" grpId="1" animBg="1"/>
      <p:bldP spid="229938" grpId="0" autoUpdateAnimBg="0"/>
      <p:bldP spid="229880" grpId="0" autoUpdateAnimBg="0"/>
      <p:bldP spid="229880" grpId="1"/>
      <p:bldP spid="22996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graphicFrame>
        <p:nvGraphicFramePr>
          <p:cNvPr id="245892" name="Group 132"/>
          <p:cNvGraphicFramePr>
            <a:graphicFrameLocks noGrp="1"/>
          </p:cNvGraphicFramePr>
          <p:nvPr>
            <p:ph sz="half" idx="2"/>
          </p:nvPr>
        </p:nvGraphicFramePr>
        <p:xfrm>
          <a:off x="4348163" y="2840038"/>
          <a:ext cx="2997200" cy="1724026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2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15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5911" name="Group 151"/>
          <p:cNvGraphicFramePr>
            <a:graphicFrameLocks noGrp="1"/>
          </p:cNvGraphicFramePr>
          <p:nvPr/>
        </p:nvGraphicFramePr>
        <p:xfrm>
          <a:off x="4343400" y="2840038"/>
          <a:ext cx="3014663" cy="1730375"/>
        </p:xfrm>
        <a:graphic>
          <a:graphicData uri="http://schemas.openxmlformats.org/drawingml/2006/table">
            <a:tbl>
              <a:tblPr/>
              <a:tblGrid>
                <a:gridCol w="301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05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71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3957638" y="115093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maximal mögliche Punktzahl</a:t>
            </a:r>
          </a:p>
        </p:txBody>
      </p:sp>
      <p:sp>
        <p:nvSpPr>
          <p:cNvPr id="245783" name="Text Box 23"/>
          <p:cNvSpPr txBox="1">
            <a:spLocks noChangeArrowheads="1"/>
          </p:cNvSpPr>
          <p:nvPr/>
        </p:nvSpPr>
        <p:spPr bwMode="auto">
          <a:xfrm>
            <a:off x="1308100" y="4927600"/>
            <a:ext cx="39370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Gesamtpunktzahl = 300</a:t>
            </a:r>
          </a:p>
        </p:txBody>
      </p:sp>
      <p:sp>
        <p:nvSpPr>
          <p:cNvPr id="245894" name="Text Box 134"/>
          <p:cNvSpPr txBox="1">
            <a:spLocks noChangeArrowheads="1"/>
          </p:cNvSpPr>
          <p:nvPr/>
        </p:nvSpPr>
        <p:spPr bwMode="auto">
          <a:xfrm>
            <a:off x="1304925" y="4926013"/>
            <a:ext cx="3937000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Gesamtpunktzahl = 100</a:t>
            </a:r>
          </a:p>
        </p:txBody>
      </p:sp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3957638" y="115093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/>
              <a:t>minimal mögliche Punktzahl</a:t>
            </a:r>
          </a:p>
        </p:txBody>
      </p:sp>
      <p:sp>
        <p:nvSpPr>
          <p:cNvPr id="5838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Abiturberechnung</a:t>
            </a:r>
          </a:p>
        </p:txBody>
      </p:sp>
      <p:graphicFrame>
        <p:nvGraphicFramePr>
          <p:cNvPr id="245909" name="Group 149"/>
          <p:cNvGraphicFramePr>
            <a:graphicFrameLocks noGrp="1"/>
          </p:cNvGraphicFramePr>
          <p:nvPr>
            <p:ph sz="half" idx="1"/>
          </p:nvPr>
        </p:nvGraphicFramePr>
        <p:xfrm>
          <a:off x="2247900" y="1692275"/>
          <a:ext cx="5092700" cy="2873375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Block II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GK / LK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4 x 5 x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Summe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4" grpId="0" autoUpdateAnimBg="0"/>
      <p:bldP spid="245784" grpId="1"/>
      <p:bldP spid="245783" grpId="0" animBg="1" autoUpdateAnimBg="0"/>
      <p:bldP spid="245894" grpId="0" animBg="1" autoUpdateAnimBg="0"/>
      <p:bldP spid="24578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113773"/>
              </p:ext>
            </p:extLst>
          </p:nvPr>
        </p:nvGraphicFramePr>
        <p:xfrm>
          <a:off x="2595600" y="903600"/>
          <a:ext cx="9075738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9" name="Arbeitsblatt" r:id="rId3" imgW="7548840" imgH="4230000" progId="Excel.Sheet.8">
                  <p:embed/>
                </p:oleObj>
              </mc:Choice>
              <mc:Fallback>
                <p:oleObj name="Arbeitsblatt" r:id="rId3" imgW="7548840" imgH="42300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600" y="903600"/>
                        <a:ext cx="9075738" cy="451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931109"/>
              </p:ext>
            </p:extLst>
          </p:nvPr>
        </p:nvGraphicFramePr>
        <p:xfrm>
          <a:off x="2595600" y="908050"/>
          <a:ext cx="907573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0" name="Arbeitsblatt" r:id="rId5" imgW="7548840" imgH="4230000" progId="Excel.Sheet.8">
                  <p:embed/>
                </p:oleObj>
              </mc:Choice>
              <mc:Fallback>
                <p:oleObj name="Arbeitsblatt" r:id="rId5" imgW="7548840" imgH="42300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600" y="908050"/>
                        <a:ext cx="9075738" cy="451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250445"/>
              </p:ext>
            </p:extLst>
          </p:nvPr>
        </p:nvGraphicFramePr>
        <p:xfrm>
          <a:off x="2592000" y="1566000"/>
          <a:ext cx="5830888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1" name="Arbeitsblatt" r:id="rId7" imgW="4848840" imgH="3611160" progId="Excel.Sheet.8">
                  <p:embed/>
                </p:oleObj>
              </mc:Choice>
              <mc:Fallback>
                <p:oleObj name="Arbeitsblatt" r:id="rId7" imgW="4848840" imgH="36111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000" y="1566000"/>
                        <a:ext cx="5830888" cy="385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Abiturberechnung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906463" y="1150938"/>
            <a:ext cx="3289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de-DE" altLang="de-DE" sz="3400" b="1" dirty="0">
                <a:solidFill>
                  <a:srgbClr val="000000"/>
                </a:solidFill>
              </a:rPr>
              <a:t>Gesamtpunktzahl</a:t>
            </a: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Abiturbedingungen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719138" y="1438275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1.	Im Abiturbereich müssen mindestens 100 Punkte erreicht sein.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719138" y="3238500"/>
            <a:ext cx="8064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2. Im Abiturbereich müssen in wenigstens 2 der Abiturfächer (darunter einem LK) mindestens 25 Punkte erreicht werden.	</a:t>
            </a:r>
          </a:p>
        </p:txBody>
      </p:sp>
      <p:sp>
        <p:nvSpPr>
          <p:cNvPr id="195591" name="AutoShape 7"/>
          <p:cNvSpPr>
            <a:spLocks noChangeArrowheads="1"/>
          </p:cNvSpPr>
          <p:nvPr/>
        </p:nvSpPr>
        <p:spPr bwMode="auto">
          <a:xfrm>
            <a:off x="1258888" y="2446338"/>
            <a:ext cx="3617912" cy="485775"/>
          </a:xfrm>
          <a:prstGeom prst="rightArrow">
            <a:avLst>
              <a:gd name="adj1" fmla="val 50000"/>
              <a:gd name="adj2" fmla="val 18619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5397500" y="2446338"/>
            <a:ext cx="336550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100 Punkte Prüfung</a:t>
            </a:r>
          </a:p>
        </p:txBody>
      </p:sp>
      <p:sp>
        <p:nvSpPr>
          <p:cNvPr id="195593" name="AutoShape 9"/>
          <p:cNvSpPr>
            <a:spLocks noChangeArrowheads="1"/>
          </p:cNvSpPr>
          <p:nvPr/>
        </p:nvSpPr>
        <p:spPr bwMode="auto">
          <a:xfrm>
            <a:off x="1258888" y="4821238"/>
            <a:ext cx="3617912" cy="485775"/>
          </a:xfrm>
          <a:prstGeom prst="rightArrow">
            <a:avLst>
              <a:gd name="adj1" fmla="val 50000"/>
              <a:gd name="adj2" fmla="val 18619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5397500" y="4821238"/>
            <a:ext cx="307340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800" b="1"/>
              <a:t>25 Punkte Prüfung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utoUpdateAnimBg="0"/>
      <p:bldP spid="195590" grpId="0" autoUpdateAnimBg="0"/>
      <p:bldP spid="195591" grpId="0" animBg="1"/>
      <p:bldP spid="195592" grpId="0" animBg="1" autoUpdateAnimBg="0"/>
      <p:bldP spid="195593" grpId="0" animBg="1"/>
      <p:bldP spid="19559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Abiturbedingungen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719138" y="1438275"/>
            <a:ext cx="8255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3.	Im Abitur dürfen die Ergebnisse in den schrift-lichen Abiturarbeiten (1. , 2. , 3. Abiturfach) nur um weniger als 4,00 Punkte von dem Durchschnitt der Punkte abweichen, die der Prüfling in diesen Kursen in den Jahrgangsstufen Q1/I bis Q2/II erreicht hat.</a:t>
            </a:r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1258888" y="4318000"/>
            <a:ext cx="3617912" cy="485775"/>
          </a:xfrm>
          <a:prstGeom prst="rightArrow">
            <a:avLst>
              <a:gd name="adj1" fmla="val 50000"/>
              <a:gd name="adj2" fmla="val 18619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5397500" y="4318000"/>
            <a:ext cx="3468688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800" b="1"/>
              <a:t>Abweichungsprüfung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utoUpdateAnimBg="0"/>
      <p:bldP spid="196614" grpId="0" animBg="1"/>
      <p:bldP spid="19661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/>
              <a:t>Wahlen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41475"/>
            <a:ext cx="7150100" cy="380798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 b="1" dirty="0">
                <a:latin typeface="Times New Roman" pitchFamily="18" charset="0"/>
              </a:rPr>
              <a:t>Wahlzettel bis </a:t>
            </a:r>
            <a:r>
              <a:rPr lang="de-DE" altLang="de-DE" b="1" u="sng" dirty="0">
                <a:latin typeface="Times New Roman" pitchFamily="18" charset="0"/>
              </a:rPr>
              <a:t>spätestens</a:t>
            </a:r>
            <a:r>
              <a:rPr lang="de-DE" altLang="de-DE" b="1" dirty="0">
                <a:latin typeface="Times New Roman" pitchFamily="18" charset="0"/>
              </a:rPr>
              <a:t/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 smtClean="0">
                <a:solidFill>
                  <a:schemeClr val="accent2"/>
                </a:solidFill>
                <a:latin typeface="Times New Roman" pitchFamily="18" charset="0"/>
              </a:rPr>
              <a:t>Donnerstag, 04. </a:t>
            </a:r>
            <a:r>
              <a:rPr lang="de-DE" altLang="de-DE" b="1" dirty="0">
                <a:solidFill>
                  <a:schemeClr val="accent2"/>
                </a:solidFill>
                <a:latin typeface="Times New Roman" pitchFamily="18" charset="0"/>
              </a:rPr>
              <a:t>April </a:t>
            </a:r>
            <a:r>
              <a:rPr lang="de-DE" altLang="de-DE" b="1" dirty="0" smtClean="0">
                <a:solidFill>
                  <a:schemeClr val="accent2"/>
                </a:solidFill>
                <a:latin typeface="Times New Roman" pitchFamily="18" charset="0"/>
              </a:rPr>
              <a:t>2019, 8.00 </a:t>
            </a:r>
            <a:r>
              <a:rPr lang="de-DE" altLang="de-DE" b="1" dirty="0">
                <a:solidFill>
                  <a:schemeClr val="accent2"/>
                </a:solidFill>
                <a:latin typeface="Times New Roman" pitchFamily="18" charset="0"/>
              </a:rPr>
              <a:t>Uhr</a:t>
            </a:r>
            <a:br>
              <a:rPr lang="de-DE" altLang="de-DE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an die </a:t>
            </a:r>
            <a:r>
              <a:rPr lang="de-DE" altLang="de-DE" b="1" dirty="0" smtClean="0">
                <a:latin typeface="Times New Roman" pitchFamily="18" charset="0"/>
              </a:rPr>
              <a:t>Beratungslehrerinnen </a:t>
            </a:r>
            <a:r>
              <a:rPr lang="de-DE" altLang="de-DE" b="1" dirty="0">
                <a:latin typeface="Times New Roman" pitchFamily="18" charset="0"/>
              </a:rPr>
              <a:t>abgeben</a:t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(Briefkasten Raum </a:t>
            </a:r>
            <a:r>
              <a:rPr lang="de-DE" altLang="de-DE" b="1" dirty="0" smtClean="0">
                <a:latin typeface="Times New Roman" pitchFamily="18" charset="0"/>
              </a:rPr>
              <a:t>217)</a:t>
            </a:r>
            <a:endParaRPr lang="de-DE" altLang="de-DE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b="1" dirty="0" smtClean="0">
                <a:latin typeface="Times New Roman" pitchFamily="18" charset="0"/>
              </a:rPr>
              <a:t>In den folgenden Wochen werden Beratungstermine bei den Beratungslehrerinnen angeboten!</a:t>
            </a:r>
            <a:endParaRPr lang="de-DE" altLang="de-DE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50825"/>
            <a:ext cx="7958138" cy="660400"/>
          </a:xfrm>
        </p:spPr>
        <p:txBody>
          <a:bodyPr anchor="ctr"/>
          <a:lstStyle/>
          <a:p>
            <a:pPr eaLnBrk="1" hangingPunct="1"/>
            <a:r>
              <a:rPr lang="de-DE" altLang="de-DE" sz="2800"/>
              <a:t>Zu viel Information in zu geringer Zeit?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22313" y="1187450"/>
            <a:ext cx="8115300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 u="sng" dirty="0"/>
              <a:t>Abhilfen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de-DE" altLang="de-DE" sz="2800" b="1" dirty="0">
                <a:solidFill>
                  <a:schemeClr val="accent1"/>
                </a:solidFill>
              </a:rPr>
              <a:t>www.sag-bonn.de =&gt; Gemeinsam Lernen =&gt; Sekundarstufe II =&gt; </a:t>
            </a:r>
            <a:r>
              <a:rPr lang="de-DE" altLang="de-DE" sz="2800" b="1" dirty="0" smtClean="0">
                <a:solidFill>
                  <a:schemeClr val="accent1"/>
                </a:solidFill>
              </a:rPr>
              <a:t>Präsentationen </a:t>
            </a:r>
            <a:r>
              <a:rPr lang="de-DE" altLang="de-DE" sz="2800" b="1" dirty="0">
                <a:solidFill>
                  <a:schemeClr val="accent1"/>
                </a:solidFill>
              </a:rPr>
              <a:t>und Downloads =&gt; </a:t>
            </a:r>
            <a:r>
              <a:rPr lang="de-DE" altLang="de-DE" sz="2800" b="1" dirty="0" smtClean="0">
                <a:solidFill>
                  <a:schemeClr val="accent1"/>
                </a:solidFill>
              </a:rPr>
              <a:t>Information LK Wahl Abitur 2021</a:t>
            </a:r>
            <a:endParaRPr lang="de-DE" altLang="de-DE" sz="2800" b="1" dirty="0">
              <a:solidFill>
                <a:schemeClr val="accent1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de-DE" altLang="de-DE" b="1" dirty="0"/>
              <a:t>	</a:t>
            </a:r>
            <a:r>
              <a:rPr lang="de-DE" altLang="de-DE" sz="2600" b="1" dirty="0"/>
              <a:t>Hier ist die Präsentation zur Ansicht hinterlegt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de-DE" altLang="de-DE" sz="2600" b="1" dirty="0"/>
              <a:t>Fragen? Ihre Töchter können gerne mit dem Laufbahnbogen zu uns zur Beratung kommen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51738" cy="660400"/>
          </a:xfrm>
        </p:spPr>
        <p:txBody>
          <a:bodyPr/>
          <a:lstStyle/>
          <a:p>
            <a:r>
              <a:rPr lang="de-DE" altLang="de-DE" sz="1600"/>
              <a:t>Ende der Präsentation</a:t>
            </a:r>
          </a:p>
        </p:txBody>
      </p:sp>
      <p:pic>
        <p:nvPicPr>
          <p:cNvPr id="65539" name="Picture 22" descr="j0183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10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WordArt 25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610225" cy="758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de-DE" sz="32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Curlz MT"/>
              </a:rPr>
              <a:t>Abiturzeugnis </a:t>
            </a:r>
            <a:r>
              <a:rPr lang="de-DE" sz="3200" b="1" kern="10" dirty="0" smtClean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Curlz MT"/>
              </a:rPr>
              <a:t>2021</a:t>
            </a:r>
            <a:endParaRPr lang="de-DE" sz="3200" b="1" kern="10" dirty="0">
              <a:ln w="12700" cap="sq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Curlz M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288" y="250825"/>
            <a:ext cx="6902450" cy="660400"/>
          </a:xfrm>
        </p:spPr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4829175" y="1460500"/>
            <a:ext cx="47037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gesellschafts-</a:t>
            </a:r>
            <a:b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wissenschaftlich:</a:t>
            </a:r>
            <a:endParaRPr lang="de-DE" sz="360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757363" y="2849563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Geschichte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757363" y="3879850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Erdkunde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1757363" y="3365500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Sozialwissenschaften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  <p:bldP spid="208902" grpId="0" autoUpdateAnimBg="0"/>
      <p:bldP spid="2089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250825"/>
            <a:ext cx="6950075" cy="660400"/>
          </a:xfrm>
        </p:spPr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4705350" y="1476375"/>
            <a:ext cx="47037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mathematisch-</a:t>
            </a:r>
            <a:b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naturwissenschaftlich-</a:t>
            </a:r>
          </a:p>
          <a:p>
            <a:pPr eaLnBrk="0" hangingPunct="0"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technisch:</a:t>
            </a:r>
            <a:endParaRPr lang="de-DE" sz="3600"/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905000" y="28956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Mathematik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1905000" y="33528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Physik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1905000" y="38100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Biologie</a:t>
            </a: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1905000" y="42672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Chemie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utoUpdateAnimBg="0"/>
      <p:bldP spid="210950" grpId="0" autoUpdateAnimBg="0"/>
      <p:bldP spid="210951" grpId="0" autoUpdateAnimBg="0"/>
      <p:bldP spid="2109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906588" y="1997075"/>
            <a:ext cx="6651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Religionslehre </a:t>
            </a:r>
            <a:r>
              <a:rPr lang="de-DE" altLang="de-DE" sz="2800" b="1">
                <a:solidFill>
                  <a:srgbClr val="003300"/>
                </a:solidFill>
              </a:rPr>
              <a:t>(</a:t>
            </a:r>
            <a:r>
              <a:rPr lang="de-DE" altLang="de-DE" sz="2000" b="1">
                <a:solidFill>
                  <a:srgbClr val="003300"/>
                </a:solidFill>
              </a:rPr>
              <a:t>kann in der Abiturprüfung das</a:t>
            </a:r>
            <a:br>
              <a:rPr lang="de-DE" altLang="de-DE" sz="2000" b="1">
                <a:solidFill>
                  <a:srgbClr val="003300"/>
                </a:solidFill>
              </a:rPr>
            </a:br>
            <a:r>
              <a:rPr lang="de-DE" altLang="de-DE" sz="2000" b="1">
                <a:solidFill>
                  <a:srgbClr val="003300"/>
                </a:solidFill>
              </a:rPr>
              <a:t>                                        2. Aufgabenfeld abdecken</a:t>
            </a:r>
            <a:r>
              <a:rPr lang="de-DE" altLang="de-DE" sz="2800" b="1">
                <a:solidFill>
                  <a:srgbClr val="003300"/>
                </a:solidFill>
              </a:rPr>
              <a:t>)</a:t>
            </a:r>
            <a:endParaRPr lang="de-DE" altLang="de-DE" b="1">
              <a:solidFill>
                <a:srgbClr val="000099"/>
              </a:solidFill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600075" y="1228725"/>
            <a:ext cx="77517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de-DE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ohne Zuordnung zu einem 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1906588" y="2952750"/>
            <a:ext cx="665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Sport</a:t>
            </a:r>
            <a:endParaRPr lang="de-DE" altLang="de-DE" sz="20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autoUpdateAnimBg="0"/>
      <p:bldP spid="2129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50825"/>
            <a:ext cx="7869238" cy="660400"/>
          </a:xfrm>
        </p:spPr>
        <p:txBody>
          <a:bodyPr/>
          <a:lstStyle/>
          <a:p>
            <a:r>
              <a:rPr lang="de-DE" altLang="de-DE" dirty="0"/>
              <a:t>Versetzungsbestimmung EF     Q   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7683500" y="342900"/>
            <a:ext cx="442913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87400" y="1244600"/>
            <a:ext cx="805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b="1"/>
              <a:t>Grundlage der Versetzungsentscheidung sind die Leistungen in den </a:t>
            </a:r>
            <a:r>
              <a:rPr lang="de-DE" altLang="de-DE" b="1">
                <a:solidFill>
                  <a:schemeClr val="accent2"/>
                </a:solidFill>
              </a:rPr>
              <a:t>9 Kursen</a:t>
            </a:r>
            <a:r>
              <a:rPr lang="de-DE" altLang="de-DE" b="1"/>
              <a:t> des Pflichtbereichs und </a:t>
            </a:r>
            <a:r>
              <a:rPr lang="de-DE" altLang="de-DE" b="1">
                <a:solidFill>
                  <a:schemeClr val="accent2"/>
                </a:solidFill>
              </a:rPr>
              <a:t>einem Kurs</a:t>
            </a:r>
            <a:r>
              <a:rPr lang="de-DE" altLang="de-DE" b="1"/>
              <a:t> des Wahlbereichs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787400" y="2616200"/>
            <a:ext cx="783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b="1"/>
              <a:t>Die Versetzung wird ausgesprochen, wenn in den zehn versetzungswirksamen Kursen ausreichende oder bessere Leistungen erzielt wurden.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87400" y="4064000"/>
            <a:ext cx="789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de-DE" altLang="de-DE" b="1"/>
              <a:t>Versetzt wird auch, wer in nicht mehr als einem Fach eine mangelhafte Leistung hat, wobei eine </a:t>
            </a:r>
            <a:r>
              <a:rPr lang="de-DE" altLang="de-DE" b="1">
                <a:solidFill>
                  <a:srgbClr val="FF0000"/>
                </a:solidFill>
              </a:rPr>
              <a:t>5</a:t>
            </a:r>
            <a:r>
              <a:rPr lang="de-DE" altLang="de-DE" b="1"/>
              <a:t> in D, M, fortg. Fremdsprache durch mindestens eine </a:t>
            </a:r>
            <a:r>
              <a:rPr lang="de-DE" altLang="de-DE" b="1">
                <a:solidFill>
                  <a:srgbClr val="FF0000"/>
                </a:solidFill>
              </a:rPr>
              <a:t>3</a:t>
            </a:r>
            <a:r>
              <a:rPr lang="de-DE" altLang="de-DE" b="1"/>
              <a:t> in diesem Bereich ausgeglichen werden muss.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utoUpdateAnimBg="0"/>
      <p:bldP spid="216069" grpId="0" autoUpdateAnimBg="0"/>
      <p:bldP spid="2160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</p:spPr>
        <p:txBody>
          <a:bodyPr/>
          <a:lstStyle/>
          <a:p>
            <a:r>
              <a:rPr lang="de-DE" altLang="de-DE" b="1" i="1"/>
              <a:t>Abschlüsse und Berechtigungen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482600" y="1841500"/>
            <a:ext cx="84201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3200" b="1" dirty="0">
                <a:solidFill>
                  <a:srgbClr val="CC0000"/>
                </a:solidFill>
              </a:rPr>
              <a:t>Mittlerer Schulabschluss  (Fachoberschulreife)</a:t>
            </a:r>
          </a:p>
          <a:p>
            <a:pPr>
              <a:spcBef>
                <a:spcPct val="50000"/>
              </a:spcBef>
            </a:pPr>
            <a:r>
              <a:rPr kumimoji="0" lang="de-DE" altLang="de-DE" sz="2800" b="1" dirty="0">
                <a:solidFill>
                  <a:srgbClr val="008000"/>
                </a:solidFill>
              </a:rPr>
              <a:t>Wird man in die Qualifikationsphase versetzt, hat man diesen Abschluss.</a:t>
            </a:r>
          </a:p>
          <a:p>
            <a:pPr>
              <a:spcBef>
                <a:spcPct val="50000"/>
              </a:spcBef>
            </a:pPr>
            <a:r>
              <a:rPr kumimoji="0" lang="de-DE" altLang="de-DE" b="1" dirty="0">
                <a:solidFill>
                  <a:srgbClr val="003300"/>
                </a:solidFill>
              </a:rPr>
              <a:t>Voraussetzungen für diesen Abschluss:</a:t>
            </a:r>
          </a:p>
          <a:p>
            <a:r>
              <a:rPr kumimoji="0" lang="de-DE" altLang="de-DE" b="1" dirty="0">
                <a:solidFill>
                  <a:srgbClr val="003300"/>
                </a:solidFill>
              </a:rPr>
              <a:t>Die Versetzungsanforderungen gemäß § 21 Abs. 1, 25 APO-SI müssen erfüllt sein.	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1193800"/>
            <a:ext cx="753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 dirty="0"/>
              <a:t>Am Ende der Einführungsphase </a:t>
            </a:r>
            <a:r>
              <a:rPr lang="de-DE" altLang="de-DE" b="1" dirty="0" smtClean="0"/>
              <a:t>EF.II</a:t>
            </a:r>
            <a:endParaRPr lang="de-DE" altLang="de-DE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zur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Wahl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Leistungskurse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 in der </a:t>
            </a:r>
            <a:r>
              <a:rPr lang="en-US" altLang="de-DE" sz="1200" dirty="0" err="1">
                <a:solidFill>
                  <a:srgbClr val="5E574E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rgbClr val="5E574E"/>
                </a:solidFill>
                <a:latin typeface="Arial" charset="0"/>
              </a:rPr>
              <a:t>. EF(10)</a:t>
            </a:r>
            <a:endParaRPr lang="en-US" altLang="de-DE" sz="1000" b="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</p:spPr>
        <p:txBody>
          <a:bodyPr/>
          <a:lstStyle/>
          <a:p>
            <a:r>
              <a:rPr lang="de-DE" altLang="de-DE" b="1" i="1"/>
              <a:t>Abschlüsse und Berechtigungen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736600" y="2082800"/>
            <a:ext cx="79438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34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2600" indent="-317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kumimoji="0" lang="de-DE" altLang="de-DE" sz="3200" b="1">
                <a:solidFill>
                  <a:srgbClr val="CC0000"/>
                </a:solidFill>
              </a:rPr>
              <a:t>Fachhochschulreife (schulischer Teil)</a:t>
            </a:r>
          </a:p>
          <a:p>
            <a:pPr lvl="1">
              <a:buClr>
                <a:schemeClr val="tx1"/>
              </a:buClr>
            </a:pPr>
            <a:r>
              <a:rPr kumimoji="0" lang="de-DE" altLang="de-DE" sz="2800" b="1">
                <a:solidFill>
                  <a:srgbClr val="009900"/>
                </a:solidFill>
              </a:rPr>
              <a:t>am Ende der Q1.II (bzw. Q2.I bzw. Q2.II)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kumimoji="0" lang="de-DE" altLang="de-DE" b="1">
                <a:solidFill>
                  <a:srgbClr val="003300"/>
                </a:solidFill>
              </a:rPr>
              <a:t>+ mindestens 1-jähriges gelenktes Praktikum bzw. </a:t>
            </a:r>
          </a:p>
          <a:p>
            <a:pPr lvl="1"/>
            <a:r>
              <a:rPr kumimoji="0" lang="de-DE" altLang="de-DE" b="1">
                <a:solidFill>
                  <a:srgbClr val="003300"/>
                </a:solidFill>
              </a:rPr>
              <a:t>	abgeschlossene Berufsausbildung</a:t>
            </a:r>
            <a:r>
              <a:rPr kumimoji="0" lang="de-DE" altLang="de-DE">
                <a:solidFill>
                  <a:srgbClr val="003300"/>
                </a:solidFill>
              </a:rPr>
              <a:t> </a:t>
            </a:r>
          </a:p>
          <a:p>
            <a:pPr lvl="1">
              <a:spcAft>
                <a:spcPct val="50000"/>
              </a:spcAft>
            </a:pPr>
            <a:r>
              <a:rPr kumimoji="0" lang="de-DE" altLang="de-DE" sz="1800">
                <a:solidFill>
                  <a:srgbClr val="003300"/>
                </a:solidFill>
              </a:rPr>
              <a:t>	(gilt an Fachhochschulen in NRW und weiteren 10 Bundesländern) </a:t>
            </a:r>
          </a:p>
          <a:p>
            <a:pPr lvl="1"/>
            <a:r>
              <a:rPr kumimoji="0" lang="de-DE" altLang="de-DE" sz="2000">
                <a:solidFill>
                  <a:srgbClr val="CC0000"/>
                </a:solidFill>
              </a:rPr>
              <a:t>Die dem Zeugnis zugrunde liegenden Noten müssen in zwei aufeinander</a:t>
            </a:r>
          </a:p>
          <a:p>
            <a:pPr lvl="1"/>
            <a:r>
              <a:rPr kumimoji="0" lang="de-DE" altLang="de-DE" sz="2000">
                <a:solidFill>
                  <a:srgbClr val="CC0000"/>
                </a:solidFill>
              </a:rPr>
              <a:t>folgenden Halbjahren erzielt worden sein. 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762000" y="1130300"/>
            <a:ext cx="77231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kumimoji="0" lang="de-DE" altLang="de-DE" sz="3200" b="1">
                <a:solidFill>
                  <a:srgbClr val="CC0000"/>
                </a:solidFill>
              </a:rPr>
              <a:t>Allgemeine Hochschulreife = Abitur</a:t>
            </a:r>
            <a:endParaRPr kumimoji="0" lang="de-DE" altLang="de-DE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utoUpdateAnimBg="0"/>
      <p:bldP spid="25088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4"/>
</p:tagLst>
</file>

<file path=ppt/theme/theme1.xml><?xml version="1.0" encoding="utf-8"?>
<a:theme xmlns:a="http://schemas.openxmlformats.org/drawingml/2006/main" name="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E:\Programme\Microsoft Office\Templates\Presentation Designs\Impressionen.pot</Template>
  <TotalTime>0</TotalTime>
  <Words>1841</Words>
  <Application>Microsoft Office PowerPoint</Application>
  <PresentationFormat>Benutzerdefiniert</PresentationFormat>
  <Paragraphs>456</Paragraphs>
  <Slides>39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50" baseType="lpstr">
      <vt:lpstr>Arial</vt:lpstr>
      <vt:lpstr>Wingdings</vt:lpstr>
      <vt:lpstr>Comic Sans MS</vt:lpstr>
      <vt:lpstr>Tahoma</vt:lpstr>
      <vt:lpstr>Arial Black</vt:lpstr>
      <vt:lpstr>Curlz MT</vt:lpstr>
      <vt:lpstr>Monotype Sorts</vt:lpstr>
      <vt:lpstr>Times New Roman</vt:lpstr>
      <vt:lpstr>Modernes Portrait</vt:lpstr>
      <vt:lpstr>1_Modernes Portrait</vt:lpstr>
      <vt:lpstr>Arbeitsblatt</vt:lpstr>
      <vt:lpstr>PowerPoint-Präsentation</vt:lpstr>
      <vt:lpstr>Phasen der Ausbildung</vt:lpstr>
      <vt:lpstr>Aufgabenfelder </vt:lpstr>
      <vt:lpstr>Aufgabenfelder </vt:lpstr>
      <vt:lpstr>Aufgabenfelder </vt:lpstr>
      <vt:lpstr>Aufgabenfelder </vt:lpstr>
      <vt:lpstr>Versetzungsbestimmung EF     Q   </vt:lpstr>
      <vt:lpstr>Abschlüsse und Berechtigungen</vt:lpstr>
      <vt:lpstr>Abschlüsse und Berechtigungen</vt:lpstr>
      <vt:lpstr>Wochenstunden EF und Q1, Q2</vt:lpstr>
      <vt:lpstr>Belegungen Q1.I – Q2.II</vt:lpstr>
      <vt:lpstr>Mindestbelegungen Q1.I – Q2.II  </vt:lpstr>
      <vt:lpstr>Wahl der Abiturfächer</vt:lpstr>
      <vt:lpstr>Wahl der Abiturfächer</vt:lpstr>
      <vt:lpstr>Klausuren</vt:lpstr>
      <vt:lpstr>FACHARBEIT</vt:lpstr>
      <vt:lpstr>KOOPERATION im LK-Bereich</vt:lpstr>
      <vt:lpstr>PowerPoint-Präsentation</vt:lpstr>
      <vt:lpstr>PowerPoint-Präsentation</vt:lpstr>
      <vt:lpstr>Nachteile der Kooperation</vt:lpstr>
      <vt:lpstr>Kooperationsregeln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Wechsel des gewählten LK</vt:lpstr>
      <vt:lpstr>Rücktritt und Wiederholung</vt:lpstr>
      <vt:lpstr>Rücktritt und Wiederholung</vt:lpstr>
      <vt:lpstr>Gesamtqualifikation</vt:lpstr>
      <vt:lpstr>Gesamtqualifikation</vt:lpstr>
      <vt:lpstr>Abiturberechnung</vt:lpstr>
      <vt:lpstr>Abiturberechnung</vt:lpstr>
      <vt:lpstr>Abiturberechnung</vt:lpstr>
      <vt:lpstr>Abiturbedingungen</vt:lpstr>
      <vt:lpstr>Abiturbedingungen</vt:lpstr>
      <vt:lpstr>Wahlen</vt:lpstr>
      <vt:lpstr>Zu viel Information in zu geringer Zeit?</vt:lpstr>
      <vt:lpstr>Ende der Präsentation</vt:lpstr>
    </vt:vector>
  </TitlesOfParts>
  <Company>---------------------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APO-GOSt</dc:title>
  <dc:subject>Gesamtübersicht</dc:subject>
  <dc:creator>Susanne Krämer</dc:creator>
  <cp:lastModifiedBy>Susanne</cp:lastModifiedBy>
  <cp:revision>409</cp:revision>
  <dcterms:created xsi:type="dcterms:W3CDTF">1999-02-25T16:33:54Z</dcterms:created>
  <dcterms:modified xsi:type="dcterms:W3CDTF">2019-02-17T09:47:50Z</dcterms:modified>
  <cp:category>APO-GOSt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LSH@loers.de</vt:lpwstr>
  </property>
  <property fmtid="{D5CDD505-2E9C-101B-9397-08002B2CF9AE}" pid="8" name="HomePage">
    <vt:lpwstr>http://www.loers.de</vt:lpwstr>
  </property>
  <property fmtid="{D5CDD505-2E9C-101B-9397-08002B2CF9AE}" pid="9" name="Other">
    <vt:lpwstr>Besuchen Sie die Homepage unserer Schule_x000d_
http://members.aol.com/Suitbertus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C:\Eigene Dateien\Projektleitung\BERATUNG</vt:lpwstr>
  </property>
</Properties>
</file>